
<file path=[Content_Types].xml><?xml version="1.0" encoding="utf-8"?>
<Types xmlns="http://schemas.openxmlformats.org/package/2006/content-types">
  <Override PartName="/ppt/slideLayouts/slideLayout8.xml" ContentType="application/vnd.openxmlformats-officedocument.presentationml.slideLayout+xml"/>
  <Override PartName="/ppt/diagrams/quickStyle7.xml" ContentType="application/vnd.openxmlformats-officedocument.drawingml.diagramStyle+xml"/>
  <Override PartName="/ppt/notesSlides/notesSlide31.xml" ContentType="application/vnd.openxmlformats-officedocument.presentationml.notesSlide+xml"/>
  <Override PartName="/ppt/slides/slide28.xml" ContentType="application/vnd.openxmlformats-officedocument.presentationml.slid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8.xml" ContentType="application/vnd.openxmlformats-officedocument.drawingml.diagramLayout+xml"/>
  <Override PartName="/ppt/slides/slide11.xml" ContentType="application/vnd.openxmlformats-officedocument.presentationml.slide+xml"/>
  <Override PartName="/ppt/notesSlides/notesSlide32.xml" ContentType="application/vnd.openxmlformats-officedocument.presentationml.notesSlide+xml"/>
  <Override PartName="/ppt/slides/slide47.xml" ContentType="application/vnd.openxmlformats-officedocument.presentationml.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diagrams/drawing7.xml" ContentType="application/vnd.ms-office.drawingml.diagramDrawing+xml"/>
  <Override PartName="/ppt/diagrams/drawing5.xml" ContentType="application/vnd.ms-office.drawingml.diagramDrawing+xml"/>
  <Override PartName="/ppt/slides/slide1.xml" ContentType="application/vnd.openxmlformats-officedocument.presentationml.slide+xml"/>
  <Override PartName="/ppt/tableStyles.xml" ContentType="application/vnd.openxmlformats-officedocument.presentationml.tableStyles+xml"/>
  <Override PartName="/ppt/diagrams/data1.xml" ContentType="application/vnd.openxmlformats-officedocument.drawingml.diagramData+xml"/>
  <Override PartName="/ppt/diagrams/quickStyle8.xml" ContentType="application/vnd.openxmlformats-officedocument.drawingml.diagramStyle+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diagrams/colors10.xml" ContentType="application/vnd.openxmlformats-officedocument.drawingml.diagramColors+xml"/>
  <Override PartName="/ppt/notesSlides/notesSlide35.xml" ContentType="application/vnd.openxmlformats-officedocument.presentationml.notesSlide+xml"/>
  <Override PartName="/ppt/diagrams/quickStyle9.xml" ContentType="application/vnd.openxmlformats-officedocument.drawingml.diagramStyl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Default Extension="pict" ContentType="image/pict"/>
  <Override PartName="/ppt/notesSlides/notesSlide13.xml" ContentType="application/vnd.openxmlformats-officedocument.presentationml.notesSlide+xml"/>
  <Override PartName="/ppt/notesSlides/notesSlide51.xml" ContentType="application/vnd.openxmlformats-officedocument.presentationml.notesSlide+xml"/>
  <Override PartName="/ppt/notesSlides/notesSlide1.xml" ContentType="application/vnd.openxmlformats-officedocument.presentationml.notesSlide+xml"/>
  <Override PartName="/ppt/slides/slide43.xml" ContentType="application/vnd.openxmlformats-officedocument.presentationml.slide+xml"/>
  <Override PartName="/ppt/slides/slide37.xml" ContentType="application/vnd.openxmlformats-officedocument.presentationml.slide+xml"/>
  <Override PartName="/ppt/notesSlides/notesSlide45.xml" ContentType="application/vnd.openxmlformats-officedocument.presentationml.notesSlide+xml"/>
  <Override PartName="/ppt/slides/slide10.xml" ContentType="application/vnd.openxmlformats-officedocument.presentationml.slide+xml"/>
  <Override PartName="/ppt/notesSlides/notesSlide48.xml" ContentType="application/vnd.openxmlformats-officedocument.presentationml.notesSlide+xml"/>
  <Override PartName="/ppt/slides/slide33.xml" ContentType="application/vnd.openxmlformats-officedocument.presentationml.slide+xml"/>
  <Override PartName="/ppt/diagrams/quickStyle5.xml" ContentType="application/vnd.openxmlformats-officedocument.drawingml.diagramStyle+xml"/>
  <Default Extension="vml" ContentType="application/vnd.openxmlformats-officedocument.vmlDrawing"/>
  <Default Extension="png" ContentType="image/png"/>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notesSlides/notesSlide25.xml" ContentType="application/vnd.openxmlformats-officedocument.presentationml.notesSlide+xml"/>
  <Override PartName="/ppt/diagrams/quickStyle10.xml" ContentType="application/vnd.openxmlformats-officedocument.drawingml.diagramStyle+xml"/>
  <Override PartName="/ppt/notesSlides/notesSlide40.xml" ContentType="application/vnd.openxmlformats-officedocument.presentationml.notesSlide+xml"/>
  <Override PartName="/ppt/slides/slide45.xml" ContentType="application/vnd.openxmlformats-officedocument.presentationml.slide+xml"/>
  <Override PartName="/ppt/diagrams/layout10.xml" ContentType="application/vnd.openxmlformats-officedocument.drawingml.diagramLayout+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docProps/custom.xml" ContentType="application/vnd.openxmlformats-officedocument.custom-properties+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diagrams/quickStyle4.xml" ContentType="application/vnd.openxmlformats-officedocument.drawingml.diagramStyle+xml"/>
  <Override PartName="/ppt/embeddings/oleObject1.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diagrams/data8.xml" ContentType="application/vnd.openxmlformats-officedocument.drawingml.diagramData+xml"/>
  <Override PartName="/ppt/diagrams/colors3.xml" ContentType="application/vnd.openxmlformats-officedocument.drawingml.diagramColors+xml"/>
  <Override PartName="/ppt/diagrams/data9.xml" ContentType="application/vnd.openxmlformats-officedocument.drawingml.diagramData+xml"/>
  <Override PartName="/ppt/slides/slide49.xml" ContentType="application/vnd.openxmlformats-officedocument.presentationml.slide+xml"/>
  <Override PartName="/ppt/diagrams/layout5.xml" ContentType="application/vnd.openxmlformats-officedocument.drawingml.diagramLayout+xml"/>
  <Override PartName="/ppt/slides/slide48.xml" ContentType="application/vnd.openxmlformats-officedocument.presentationml.slide+xml"/>
  <Override PartName="/ppt/diagrams/quickStyle6.xml" ContentType="application/vnd.openxmlformats-officedocument.drawingml.diagramStyle+xml"/>
  <Override PartName="/ppt/diagrams/layout7.xml" ContentType="application/vnd.openxmlformats-officedocument.drawingml.diagramLayout+xml"/>
  <Override PartName="/ppt/presentation.xml" ContentType="application/vnd.openxmlformats-officedocument.presentationml.presentation.main+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15.xml" ContentType="application/vnd.openxmlformats-officedocument.presentationml.slide+xml"/>
  <Override PartName="/ppt/notesSlides/notesSlide49.xml" ContentType="application/vnd.openxmlformats-officedocument.presentationml.notesSlide+xml"/>
  <Override PartName="/ppt/diagrams/layout9.xml" ContentType="application/vnd.openxmlformats-officedocument.drawingml.diagramLayout+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slides/slide39.xml" ContentType="application/vnd.openxmlformats-officedocument.presentationml.slide+xml"/>
  <Override PartName="/ppt/slides/slide32.xml" ContentType="application/vnd.openxmlformats-officedocument.presentationml.slide+xml"/>
  <Override PartName="/ppt/diagrams/colors6.xml" ContentType="application/vnd.openxmlformats-officedocument.drawingml.diagramColors+xml"/>
  <Override PartName="/ppt/slides/slide16.xml" ContentType="application/vnd.openxmlformats-officedocument.presentationml.slide+xml"/>
  <Default Extension="gif" ContentType="image/gif"/>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notesSlides/notesSlide16.xml" ContentType="application/vnd.openxmlformats-officedocument.presentationml.notesSlide+xml"/>
  <Override PartName="/ppt/diagrams/colors7.xml" ContentType="application/vnd.openxmlformats-officedocument.drawingml.diagramColors+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slides/slide7.xml" ContentType="application/vnd.openxmlformats-officedocument.presentationml.slide+xml"/>
  <Override PartName="/ppt/viewProps.xml" ContentType="application/vnd.openxmlformats-officedocument.presentationml.viewProps+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17.xml" ContentType="application/vnd.openxmlformats-officedocument.presentationml.notesSlide+xml"/>
  <Override PartName="/ppt/diagrams/data10.xml" ContentType="application/vnd.openxmlformats-officedocument.drawingml.diagramData+xml"/>
  <Override PartName="/ppt/notesSlides/notesSlide6.xml" ContentType="application/vnd.openxmlformats-officedocument.presentationml.notesSlide+xml"/>
  <Override PartName="/ppt/embeddings/oleObject3.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9.xml" ContentType="application/vnd.openxmlformats-officedocument.drawingml.diagramColors+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slides/slide27.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diagrams/drawing10.xml" ContentType="application/vnd.ms-office.drawingml.diagramDrawing+xml"/>
  <Override PartName="/ppt/slides/slide12.xml" ContentType="application/vnd.openxmlformats-officedocument.presentationml.slide+xml"/>
  <Override PartName="/ppt/slides/slide46.xml" ContentType="application/vnd.openxmlformats-officedocument.presentationml.slide+xml"/>
  <Override PartName="/ppt/diagrams/data7.xml" ContentType="application/vnd.openxmlformats-officedocument.drawingml.diagramData+xml"/>
  <Override PartName="/ppt/diagrams/colors8.xml" ContentType="application/vnd.openxmlformats-officedocument.drawingml.diagramColors+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diagrams/drawing9.xml" ContentType="application/vnd.ms-office.drawingml.diagramDrawing+xml"/>
  <Override PartName="/ppt/slideLayouts/slideLayout5.xml" ContentType="application/vnd.openxmlformats-officedocument.presentationml.slideLayout+xml"/>
  <Override PartName="/ppt/slides/slide50.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diagrams/drawing3.xml" ContentType="application/vnd.ms-office.drawingml.diagramDrawing+xml"/>
  <Override PartName="/ppt/slides/slide34.xml" ContentType="application/vnd.openxmlformats-officedocument.presentationml.slid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theme/theme1.xml" ContentType="application/vnd.openxmlformats-officedocument.theme+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4.xml" ContentType="application/vnd.openxmlformats-officedocument.presentationml.slide+xml"/>
  <Override PartName="/ppt/diagrams/drawing8.xml" ContentType="application/vnd.ms-office.drawingml.diagramDrawing+xml"/>
  <Override PartName="/ppt/slides/slide8.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notesSlides/notesSlide30.xml" ContentType="application/vnd.openxmlformats-officedocument.presentationml.notesSlide+xml"/>
  <Override PartName="/ppt/diagrams/colors2.xml" ContentType="application/vnd.openxmlformats-officedocument.drawingml.diagramColors+xml"/>
  <Override PartName="/ppt/slides/slide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53" r:id="rId1"/>
  </p:sldMasterIdLst>
  <p:notesMasterIdLst>
    <p:notesMasterId r:id="rId55"/>
  </p:notesMasterIdLst>
  <p:handoutMasterIdLst>
    <p:handoutMasterId r:id="rId56"/>
  </p:handoutMasterIdLst>
  <p:sldIdLst>
    <p:sldId id="313" r:id="rId2"/>
    <p:sldId id="314" r:id="rId3"/>
    <p:sldId id="315" r:id="rId4"/>
    <p:sldId id="369" r:id="rId5"/>
    <p:sldId id="325" r:id="rId6"/>
    <p:sldId id="326" r:id="rId7"/>
    <p:sldId id="380" r:id="rId8"/>
    <p:sldId id="370" r:id="rId9"/>
    <p:sldId id="381" r:id="rId10"/>
    <p:sldId id="391" r:id="rId11"/>
    <p:sldId id="389" r:id="rId12"/>
    <p:sldId id="327" r:id="rId13"/>
    <p:sldId id="373" r:id="rId14"/>
    <p:sldId id="319" r:id="rId15"/>
    <p:sldId id="320" r:id="rId16"/>
    <p:sldId id="321" r:id="rId17"/>
    <p:sldId id="323" r:id="rId18"/>
    <p:sldId id="322" r:id="rId19"/>
    <p:sldId id="383" r:id="rId20"/>
    <p:sldId id="388" r:id="rId21"/>
    <p:sldId id="328" r:id="rId22"/>
    <p:sldId id="330" r:id="rId23"/>
    <p:sldId id="332" r:id="rId24"/>
    <p:sldId id="390" r:id="rId25"/>
    <p:sldId id="331"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74" r:id="rId45"/>
    <p:sldId id="376" r:id="rId46"/>
    <p:sldId id="375" r:id="rId47"/>
    <p:sldId id="385" r:id="rId48"/>
    <p:sldId id="378" r:id="rId49"/>
    <p:sldId id="387" r:id="rId50"/>
    <p:sldId id="384" r:id="rId51"/>
    <p:sldId id="386" r:id="rId52"/>
    <p:sldId id="379" r:id="rId53"/>
    <p:sldId id="392" r:id="rId54"/>
  </p:sldIdLst>
  <p:sldSz cx="10150475" cy="7589838"/>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65"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65"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65"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65"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66"/>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120" autoAdjust="0"/>
    <p:restoredTop sz="64885" autoAdjust="0"/>
  </p:normalViewPr>
  <p:slideViewPr>
    <p:cSldViewPr>
      <p:cViewPr varScale="1">
        <p:scale>
          <a:sx n="62" d="100"/>
          <a:sy n="62" d="100"/>
        </p:scale>
        <p:origin x="-1504" y="-120"/>
      </p:cViewPr>
      <p:guideLst>
        <p:guide orient="horz" pos="2390"/>
        <p:guide pos="3197"/>
      </p:guideLst>
    </p:cSldViewPr>
  </p:slideViewPr>
  <p:notesTextViewPr>
    <p:cViewPr>
      <p:scale>
        <a:sx n="100" d="100"/>
        <a:sy n="100" d="100"/>
      </p:scale>
      <p:origin x="0" y="0"/>
    </p:cViewPr>
  </p:notesTextViewPr>
  <p:sorterViewPr>
    <p:cViewPr>
      <p:scale>
        <a:sx n="66" d="100"/>
        <a:sy n="66" d="100"/>
      </p:scale>
      <p:origin x="0" y="2568"/>
    </p:cViewPr>
  </p:sorterViewPr>
  <p:notesViewPr>
    <p:cSldViewPr>
      <p:cViewPr varScale="1">
        <p:scale>
          <a:sx n="55" d="100"/>
          <a:sy n="55" d="100"/>
        </p:scale>
        <p:origin x="-1236" y="-96"/>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theme" Target="theme/theme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presProps" Target="presProp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printerSettings" Target="printerSettings/printerSettings1.bin"/><Relationship Id="rId59" Type="http://schemas.openxmlformats.org/officeDocument/2006/relationships/viewProps" Target="viewProp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handoutMaster" Target="handoutMasters/handoutMaster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tableStyles" Target="tableStyle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custT="1"/>
      <dgm:spPr/>
      <dgm:t>
        <a:bodyPr/>
        <a:lstStyle/>
        <a:p>
          <a:r>
            <a:rPr lang="en-US" sz="1400" dirty="0" smtClean="0"/>
            <a:t>1970s-1994 </a:t>
          </a:r>
        </a:p>
        <a:p>
          <a:r>
            <a:rPr lang="en-US" sz="1400" dirty="0" smtClean="0"/>
            <a:t>Pre-Cairo</a:t>
          </a:r>
          <a:endParaRPr lang="en-US" sz="1400" dirty="0"/>
        </a:p>
      </dgm:t>
    </dgm:pt>
    <dgm:pt modelId="{F8502B08-D32B-9948-B011-B2C87F8830EC}" type="parTrans" cxnId="{BD7ECF3A-29EA-0B49-862F-D9E711B55084}">
      <dgm:prSet/>
      <dgm:spPr/>
      <dgm:t>
        <a:bodyPr/>
        <a:lstStyle/>
        <a:p>
          <a:endParaRPr lang="en-US" sz="1400"/>
        </a:p>
      </dgm:t>
    </dgm:pt>
    <dgm:pt modelId="{08F9E648-77FD-FA45-9C33-4917D43431B5}" type="sibTrans" cxnId="{BD7ECF3A-29EA-0B49-862F-D9E711B55084}">
      <dgm:prSet/>
      <dgm:spPr/>
      <dgm:t>
        <a:bodyPr/>
        <a:lstStyle/>
        <a:p>
          <a:endParaRPr lang="en-US" sz="1400"/>
        </a:p>
      </dgm:t>
    </dgm:pt>
    <dgm:pt modelId="{BAB7DDD2-91F9-D047-A2A8-FA6937213FE0}">
      <dgm:prSet phldrT="[Text]" custT="1"/>
      <dgm:spPr/>
      <dgm:t>
        <a:bodyPr/>
        <a:lstStyle/>
        <a:p>
          <a:r>
            <a:rPr lang="en-US" sz="1400" dirty="0" smtClean="0"/>
            <a:t>1994</a:t>
          </a:r>
        </a:p>
        <a:p>
          <a:r>
            <a:rPr lang="en-US" sz="1400" dirty="0" smtClean="0"/>
            <a:t> International Conference on Population and Development</a:t>
          </a:r>
          <a:endParaRPr lang="en-US" sz="1400" dirty="0"/>
        </a:p>
      </dgm:t>
    </dgm:pt>
    <dgm:pt modelId="{941A90AD-AFD6-7A4E-824C-87218C0B225E}" type="parTrans" cxnId="{7AEAA392-D3AA-1F46-9A8E-AD63311CB892}">
      <dgm:prSet/>
      <dgm:spPr/>
      <dgm:t>
        <a:bodyPr/>
        <a:lstStyle/>
        <a:p>
          <a:endParaRPr lang="en-US" sz="1400"/>
        </a:p>
      </dgm:t>
    </dgm:pt>
    <dgm:pt modelId="{B596C681-C91D-034A-B05A-55C4AE45AEC2}" type="sibTrans" cxnId="{7AEAA392-D3AA-1F46-9A8E-AD63311CB892}">
      <dgm:prSet/>
      <dgm:spPr/>
      <dgm:t>
        <a:bodyPr/>
        <a:lstStyle/>
        <a:p>
          <a:endParaRPr lang="en-US" sz="1400"/>
        </a:p>
      </dgm:t>
    </dgm:pt>
    <dgm:pt modelId="{7548A139-9007-154F-AE89-C9F748228C8B}">
      <dgm:prSet phldrT="[Text]" custT="1"/>
      <dgm:spPr/>
      <dgm:t>
        <a:bodyPr/>
        <a:lstStyle/>
        <a:p>
          <a:r>
            <a:rPr lang="en-US" sz="1400" dirty="0" smtClean="0"/>
            <a:t>2001 </a:t>
          </a:r>
        </a:p>
        <a:p>
          <a:r>
            <a:rPr lang="en-US" sz="1400" dirty="0" smtClean="0"/>
            <a:t>Millennium Development Goals</a:t>
          </a:r>
          <a:endParaRPr lang="en-US" sz="1400" dirty="0"/>
        </a:p>
      </dgm:t>
    </dgm:pt>
    <dgm:pt modelId="{A662276D-0542-3944-A0A3-1354007C1E3D}" type="parTrans" cxnId="{9C9FDFD0-6D4A-9144-8DD8-3C9C0DE7C7D3}">
      <dgm:prSet/>
      <dgm:spPr/>
      <dgm:t>
        <a:bodyPr/>
        <a:lstStyle/>
        <a:p>
          <a:endParaRPr lang="en-US" sz="1400"/>
        </a:p>
      </dgm:t>
    </dgm:pt>
    <dgm:pt modelId="{F7C2D6FC-0F9B-5744-8D37-7AB1B30221E3}" type="sibTrans" cxnId="{9C9FDFD0-6D4A-9144-8DD8-3C9C0DE7C7D3}">
      <dgm:prSet/>
      <dgm:spPr/>
      <dgm:t>
        <a:bodyPr/>
        <a:lstStyle/>
        <a:p>
          <a:endParaRPr lang="en-US" sz="1400"/>
        </a:p>
      </dgm:t>
    </dgm:pt>
    <dgm:pt modelId="{4751B231-8331-47A1-BBD7-800186D4771E}">
      <dgm:prSet phldrT="[Text]" custT="1"/>
      <dgm:spPr/>
      <dgm:t>
        <a:bodyPr/>
        <a:lstStyle/>
        <a:p>
          <a:r>
            <a:rPr lang="en-US" sz="1400" dirty="0" smtClean="0"/>
            <a:t>2009 </a:t>
          </a:r>
        </a:p>
        <a:p>
          <a:r>
            <a:rPr lang="en-US" sz="1400" dirty="0" smtClean="0"/>
            <a:t>ICPD+15 Kampala</a:t>
          </a:r>
          <a:endParaRPr lang="en-US" sz="1400" dirty="0"/>
        </a:p>
      </dgm:t>
    </dgm:pt>
    <dgm:pt modelId="{F69FB703-00EF-49A0-87BA-9612CA167644}" type="parTrans" cxnId="{2C2FD3E0-CBA7-440C-AD25-178C67846EDE}">
      <dgm:prSet/>
      <dgm:spPr/>
      <dgm:t>
        <a:bodyPr/>
        <a:lstStyle/>
        <a:p>
          <a:endParaRPr lang="en-US" sz="1400"/>
        </a:p>
      </dgm:t>
    </dgm:pt>
    <dgm:pt modelId="{CA13233F-49EB-4138-BF82-C99134FC618E}" type="sibTrans" cxnId="{2C2FD3E0-CBA7-440C-AD25-178C67846EDE}">
      <dgm:prSet/>
      <dgm:spPr/>
      <dgm:t>
        <a:bodyPr/>
        <a:lstStyle/>
        <a:p>
          <a:endParaRPr lang="en-US" sz="1400"/>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84E4B74A-B53C-48E2-AEC3-77F48ECAA785}" type="pres">
      <dgm:prSet presAssocID="{F7C2D6FC-0F9B-5744-8D37-7AB1B30221E3}" presName="parSpace" presStyleCnt="0"/>
      <dgm:spPr/>
    </dgm:pt>
    <dgm:pt modelId="{56D7F9C5-A719-4FAC-BFB9-FC3C0A6095E8}" type="pres">
      <dgm:prSet presAssocID="{4751B231-8331-47A1-BBD7-800186D4771E}" presName="parTxOnly" presStyleLbl="node1" presStyleIdx="3" presStyleCnt="4">
        <dgm:presLayoutVars>
          <dgm:bulletEnabled val="1"/>
        </dgm:presLayoutVars>
      </dgm:prSet>
      <dgm:spPr/>
      <dgm:t>
        <a:bodyPr/>
        <a:lstStyle/>
        <a:p>
          <a:endParaRPr lang="en-US"/>
        </a:p>
      </dgm:t>
    </dgm:pt>
  </dgm:ptLst>
  <dgm:cxnLst>
    <dgm:cxn modelId="{D7A7EAC9-213B-48A7-93E5-13402703BAA7}" type="presOf" srcId="{4751B231-8331-47A1-BBD7-800186D4771E}" destId="{56D7F9C5-A719-4FAC-BFB9-FC3C0A6095E8}" srcOrd="0" destOrd="0" presId="urn:microsoft.com/office/officeart/2005/8/layout/hChevron3"/>
    <dgm:cxn modelId="{BB4470AA-4414-4E41-B1A2-16E44F000C46}" type="presOf" srcId="{E22687BC-F4CB-CF4E-88C6-2D056889FCBA}" destId="{DD6447F4-FBD9-364F-9E05-8E12C02DC852}" srcOrd="0" destOrd="0" presId="urn:microsoft.com/office/officeart/2005/8/layout/hChevron3"/>
    <dgm:cxn modelId="{2C2FD3E0-CBA7-440C-AD25-178C67846EDE}" srcId="{E22687BC-F4CB-CF4E-88C6-2D056889FCBA}" destId="{4751B231-8331-47A1-BBD7-800186D4771E}" srcOrd="3" destOrd="0" parTransId="{F69FB703-00EF-49A0-87BA-9612CA167644}" sibTransId="{CA13233F-49EB-4138-BF82-C99134FC618E}"/>
    <dgm:cxn modelId="{7AEAA392-D3AA-1F46-9A8E-AD63311CB892}" srcId="{E22687BC-F4CB-CF4E-88C6-2D056889FCBA}" destId="{BAB7DDD2-91F9-D047-A2A8-FA6937213FE0}" srcOrd="1" destOrd="0" parTransId="{941A90AD-AFD6-7A4E-824C-87218C0B225E}" sibTransId="{B596C681-C91D-034A-B05A-55C4AE45AEC2}"/>
    <dgm:cxn modelId="{D11D12C0-F936-4337-99CD-B4277C8134E7}" type="presOf" srcId="{7548A139-9007-154F-AE89-C9F748228C8B}" destId="{C83D4683-D5BE-4E4B-9751-1FE8BC596A48}" srcOrd="0" destOrd="0" presId="urn:microsoft.com/office/officeart/2005/8/layout/hChevron3"/>
    <dgm:cxn modelId="{9C9FDFD0-6D4A-9144-8DD8-3C9C0DE7C7D3}" srcId="{E22687BC-F4CB-CF4E-88C6-2D056889FCBA}" destId="{7548A139-9007-154F-AE89-C9F748228C8B}" srcOrd="2" destOrd="0" parTransId="{A662276D-0542-3944-A0A3-1354007C1E3D}" sibTransId="{F7C2D6FC-0F9B-5744-8D37-7AB1B30221E3}"/>
    <dgm:cxn modelId="{BD7ECF3A-29EA-0B49-862F-D9E711B55084}" srcId="{E22687BC-F4CB-CF4E-88C6-2D056889FCBA}" destId="{C254599F-8C4A-DD48-82FD-565E46337950}" srcOrd="0" destOrd="0" parTransId="{F8502B08-D32B-9948-B011-B2C87F8830EC}" sibTransId="{08F9E648-77FD-FA45-9C33-4917D43431B5}"/>
    <dgm:cxn modelId="{B8C3087C-0CA3-4E48-BC7C-E6E2A5D5ACA0}" type="presOf" srcId="{BAB7DDD2-91F9-D047-A2A8-FA6937213FE0}" destId="{483F852D-ED11-654D-954E-88F4F397C02E}" srcOrd="0" destOrd="0" presId="urn:microsoft.com/office/officeart/2005/8/layout/hChevron3"/>
    <dgm:cxn modelId="{F8209F52-A500-4CF0-868C-1426DCD8F3FD}" type="presOf" srcId="{C254599F-8C4A-DD48-82FD-565E46337950}" destId="{86551169-6263-5547-83C2-BBA183B0957C}" srcOrd="0" destOrd="0" presId="urn:microsoft.com/office/officeart/2005/8/layout/hChevron3"/>
    <dgm:cxn modelId="{99F9C36F-7D72-4E2D-8F7C-5D3BD60FE85D}" type="presParOf" srcId="{DD6447F4-FBD9-364F-9E05-8E12C02DC852}" destId="{86551169-6263-5547-83C2-BBA183B0957C}" srcOrd="0" destOrd="0" presId="urn:microsoft.com/office/officeart/2005/8/layout/hChevron3"/>
    <dgm:cxn modelId="{15D4EB30-380B-435A-BC72-125598D33DBB}" type="presParOf" srcId="{DD6447F4-FBD9-364F-9E05-8E12C02DC852}" destId="{0503F261-5C72-464E-9CC8-9A98FC4BF0D1}" srcOrd="1" destOrd="0" presId="urn:microsoft.com/office/officeart/2005/8/layout/hChevron3"/>
    <dgm:cxn modelId="{5334B94B-6755-4507-BB49-17A460B50BA4}" type="presParOf" srcId="{DD6447F4-FBD9-364F-9E05-8E12C02DC852}" destId="{483F852D-ED11-654D-954E-88F4F397C02E}" srcOrd="2" destOrd="0" presId="urn:microsoft.com/office/officeart/2005/8/layout/hChevron3"/>
    <dgm:cxn modelId="{CDD8243B-3AF2-4788-BF7C-EA8AC3F5D55C}" type="presParOf" srcId="{DD6447F4-FBD9-364F-9E05-8E12C02DC852}" destId="{D2F018F4-E5D4-F646-84CE-558768030213}" srcOrd="3" destOrd="0" presId="urn:microsoft.com/office/officeart/2005/8/layout/hChevron3"/>
    <dgm:cxn modelId="{5BBBD493-49ED-4C7A-A12F-8B63539F577A}" type="presParOf" srcId="{DD6447F4-FBD9-364F-9E05-8E12C02DC852}" destId="{C83D4683-D5BE-4E4B-9751-1FE8BC596A48}" srcOrd="4" destOrd="0" presId="urn:microsoft.com/office/officeart/2005/8/layout/hChevron3"/>
    <dgm:cxn modelId="{8F45FCFB-F265-4ECE-9763-32CA6887B0A5}" type="presParOf" srcId="{DD6447F4-FBD9-364F-9E05-8E12C02DC852}" destId="{84E4B74A-B53C-48E2-AEC3-77F48ECAA785}" srcOrd="5" destOrd="0" presId="urn:microsoft.com/office/officeart/2005/8/layout/hChevron3"/>
    <dgm:cxn modelId="{4ACA0D33-1FBC-4513-A7B8-C79A164A7AB2}" type="presParOf" srcId="{DD6447F4-FBD9-364F-9E05-8E12C02DC852}" destId="{56D7F9C5-A719-4FAC-BFB9-FC3C0A6095E8}"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48DD8F-4283-864B-9F90-9F383FE04866}" type="doc">
      <dgm:prSet loTypeId="urn:microsoft.com/office/officeart/2005/8/layout/hChevron3" loCatId="process" qsTypeId="urn:microsoft.com/office/officeart/2005/8/quickstyle/simple2" qsCatId="simple" csTypeId="urn:microsoft.com/office/officeart/2005/8/colors/accent2_2" csCatId="accent2" phldr="1"/>
      <dgm:spPr/>
    </dgm:pt>
    <dgm:pt modelId="{921661CE-0C65-9E48-BFF2-5BBF1A2B91EB}">
      <dgm:prSet phldrT="[Text]"/>
      <dgm:spPr/>
      <dgm:t>
        <a:bodyPr/>
        <a:lstStyle/>
        <a:p>
          <a:r>
            <a:rPr lang="en-US" dirty="0" smtClean="0"/>
            <a:t>Inputs</a:t>
          </a:r>
          <a:endParaRPr lang="en-US" dirty="0"/>
        </a:p>
      </dgm:t>
    </dgm:pt>
    <dgm:pt modelId="{2527E065-CCCC-0649-9312-2214EA8D3C36}" type="parTrans" cxnId="{9CDC152B-BEBB-6B46-A8CD-13E4CA29AE0D}">
      <dgm:prSet/>
      <dgm:spPr/>
      <dgm:t>
        <a:bodyPr/>
        <a:lstStyle/>
        <a:p>
          <a:endParaRPr lang="en-US"/>
        </a:p>
      </dgm:t>
    </dgm:pt>
    <dgm:pt modelId="{FCCF916A-C862-0942-B7FC-04152DFBB807}" type="sibTrans" cxnId="{9CDC152B-BEBB-6B46-A8CD-13E4CA29AE0D}">
      <dgm:prSet/>
      <dgm:spPr/>
      <dgm:t>
        <a:bodyPr/>
        <a:lstStyle/>
        <a:p>
          <a:endParaRPr lang="en-US"/>
        </a:p>
      </dgm:t>
    </dgm:pt>
    <dgm:pt modelId="{39D8E39F-9016-374D-9C57-FE7FD9F98BE9}">
      <dgm:prSet phldrT="[Text]"/>
      <dgm:spPr/>
      <dgm:t>
        <a:bodyPr/>
        <a:lstStyle/>
        <a:p>
          <a:r>
            <a:rPr lang="en-US" dirty="0" smtClean="0"/>
            <a:t>Outcomes</a:t>
          </a:r>
          <a:endParaRPr lang="en-US" dirty="0"/>
        </a:p>
      </dgm:t>
    </dgm:pt>
    <dgm:pt modelId="{4D53F772-C372-BA4D-9F03-BB72192A3D32}" type="parTrans" cxnId="{C32086EC-5865-7D48-AE3F-1934026AFC60}">
      <dgm:prSet/>
      <dgm:spPr/>
      <dgm:t>
        <a:bodyPr/>
        <a:lstStyle/>
        <a:p>
          <a:endParaRPr lang="en-US"/>
        </a:p>
      </dgm:t>
    </dgm:pt>
    <dgm:pt modelId="{22182275-30CD-C549-B767-3A598BBEDF14}" type="sibTrans" cxnId="{C32086EC-5865-7D48-AE3F-1934026AFC60}">
      <dgm:prSet/>
      <dgm:spPr/>
      <dgm:t>
        <a:bodyPr/>
        <a:lstStyle/>
        <a:p>
          <a:endParaRPr lang="en-US"/>
        </a:p>
      </dgm:t>
    </dgm:pt>
    <dgm:pt modelId="{2710D4A9-BB74-FB44-B41A-5D99C506095A}">
      <dgm:prSet phldrT="[Text]"/>
      <dgm:spPr/>
      <dgm:t>
        <a:bodyPr/>
        <a:lstStyle/>
        <a:p>
          <a:r>
            <a:rPr lang="en-US" dirty="0" smtClean="0"/>
            <a:t>Intermediate</a:t>
          </a:r>
          <a:endParaRPr lang="en-US" dirty="0"/>
        </a:p>
      </dgm:t>
    </dgm:pt>
    <dgm:pt modelId="{B48F34AE-BF8B-D841-B927-61D63CBE45F6}" type="parTrans" cxnId="{70A51426-81E0-9242-88B5-B4B2C9C55F44}">
      <dgm:prSet/>
      <dgm:spPr/>
      <dgm:t>
        <a:bodyPr/>
        <a:lstStyle/>
        <a:p>
          <a:endParaRPr lang="en-US"/>
        </a:p>
      </dgm:t>
    </dgm:pt>
    <dgm:pt modelId="{A7956A5C-5A4C-E940-9F83-564524455A21}" type="sibTrans" cxnId="{70A51426-81E0-9242-88B5-B4B2C9C55F44}">
      <dgm:prSet/>
      <dgm:spPr/>
      <dgm:t>
        <a:bodyPr/>
        <a:lstStyle/>
        <a:p>
          <a:endParaRPr lang="en-US"/>
        </a:p>
      </dgm:t>
    </dgm:pt>
    <dgm:pt modelId="{990272E3-E38F-9046-93C9-B0234255A3BC}">
      <dgm:prSet phldrT="[Text]"/>
      <dgm:spPr/>
      <dgm:t>
        <a:bodyPr/>
        <a:lstStyle/>
        <a:p>
          <a:r>
            <a:rPr lang="en-US" dirty="0" smtClean="0"/>
            <a:t>Long-term</a:t>
          </a:r>
          <a:endParaRPr lang="en-US" dirty="0"/>
        </a:p>
      </dgm:t>
    </dgm:pt>
    <dgm:pt modelId="{368D2737-3958-104E-B62C-80218EBB1DDF}" type="parTrans" cxnId="{BA3F4D1A-AFAA-3249-8B33-43CE82D03E41}">
      <dgm:prSet/>
      <dgm:spPr/>
      <dgm:t>
        <a:bodyPr/>
        <a:lstStyle/>
        <a:p>
          <a:endParaRPr lang="en-US"/>
        </a:p>
      </dgm:t>
    </dgm:pt>
    <dgm:pt modelId="{BC624323-693C-EC4F-8A98-15D3CCD536CA}" type="sibTrans" cxnId="{BA3F4D1A-AFAA-3249-8B33-43CE82D03E41}">
      <dgm:prSet/>
      <dgm:spPr/>
      <dgm:t>
        <a:bodyPr/>
        <a:lstStyle/>
        <a:p>
          <a:endParaRPr lang="en-US"/>
        </a:p>
      </dgm:t>
    </dgm:pt>
    <dgm:pt modelId="{1A434526-ADCF-374E-9294-2EFE5D429C8C}">
      <dgm:prSet phldrT="[Text]"/>
      <dgm:spPr>
        <a:solidFill>
          <a:schemeClr val="accent2">
            <a:lumMod val="60000"/>
            <a:lumOff val="40000"/>
          </a:schemeClr>
        </a:solidFill>
      </dgm:spPr>
      <dgm:t>
        <a:bodyPr/>
        <a:lstStyle/>
        <a:p>
          <a:r>
            <a:rPr lang="en-US" dirty="0" smtClean="0"/>
            <a:t>Service</a:t>
          </a:r>
          <a:endParaRPr lang="en-US" dirty="0"/>
        </a:p>
      </dgm:t>
    </dgm:pt>
    <dgm:pt modelId="{5128CEE1-6D03-D048-8E27-3D83F3806B93}">
      <dgm:prSet phldrT="[Text]"/>
      <dgm:spPr>
        <a:solidFill>
          <a:schemeClr val="accent2">
            <a:lumMod val="60000"/>
            <a:lumOff val="40000"/>
          </a:schemeClr>
        </a:solidFill>
      </dgm:spPr>
      <dgm:t>
        <a:bodyPr/>
        <a:lstStyle/>
        <a:p>
          <a:r>
            <a:rPr lang="en-US" dirty="0" smtClean="0"/>
            <a:t>Functional</a:t>
          </a:r>
          <a:endParaRPr lang="en-US" dirty="0"/>
        </a:p>
      </dgm:t>
    </dgm:pt>
    <dgm:pt modelId="{11D45179-9ED0-A145-9808-C4C5DA9E68E2}">
      <dgm:prSet phldrT="[Text]"/>
      <dgm:spPr>
        <a:solidFill>
          <a:schemeClr val="accent2">
            <a:lumMod val="60000"/>
            <a:lumOff val="40000"/>
          </a:schemeClr>
        </a:solidFill>
      </dgm:spPr>
      <dgm:t>
        <a:bodyPr/>
        <a:lstStyle/>
        <a:p>
          <a:r>
            <a:rPr lang="en-US" dirty="0" smtClean="0"/>
            <a:t>Outputs</a:t>
          </a:r>
          <a:endParaRPr lang="en-US" dirty="0"/>
        </a:p>
      </dgm:t>
    </dgm:pt>
    <dgm:pt modelId="{14D52C59-44A2-3646-A9E3-11AC69A555FD}" type="sibTrans" cxnId="{509D72E0-3FD5-B14B-80C4-3B0638D7C747}">
      <dgm:prSet/>
      <dgm:spPr/>
      <dgm:t>
        <a:bodyPr/>
        <a:lstStyle/>
        <a:p>
          <a:endParaRPr lang="en-US"/>
        </a:p>
      </dgm:t>
    </dgm:pt>
    <dgm:pt modelId="{2A364E76-F6BA-DD42-8DE7-7CF427F487A0}" type="parTrans" cxnId="{509D72E0-3FD5-B14B-80C4-3B0638D7C747}">
      <dgm:prSet/>
      <dgm:spPr/>
      <dgm:t>
        <a:bodyPr/>
        <a:lstStyle/>
        <a:p>
          <a:endParaRPr lang="en-US"/>
        </a:p>
      </dgm:t>
    </dgm:pt>
    <dgm:pt modelId="{685C31C5-6263-C549-8C4F-37563D7C51AE}" type="sibTrans" cxnId="{3E6BFD8F-16D5-8E4C-B0E9-E43E77297AD3}">
      <dgm:prSet/>
      <dgm:spPr/>
      <dgm:t>
        <a:bodyPr/>
        <a:lstStyle/>
        <a:p>
          <a:endParaRPr lang="en-US"/>
        </a:p>
      </dgm:t>
    </dgm:pt>
    <dgm:pt modelId="{8C27A758-BB64-4844-8AE9-D8357961F09C}" type="parTrans" cxnId="{3E6BFD8F-16D5-8E4C-B0E9-E43E77297AD3}">
      <dgm:prSet/>
      <dgm:spPr/>
      <dgm:t>
        <a:bodyPr/>
        <a:lstStyle/>
        <a:p>
          <a:endParaRPr lang="en-US"/>
        </a:p>
      </dgm:t>
    </dgm:pt>
    <dgm:pt modelId="{F02D15C4-1C87-0049-8AF1-FB01BFB09588}" type="sibTrans" cxnId="{20892D29-61C6-9D43-B819-AD7CDE87084D}">
      <dgm:prSet/>
      <dgm:spPr/>
      <dgm:t>
        <a:bodyPr/>
        <a:lstStyle/>
        <a:p>
          <a:endParaRPr lang="en-US"/>
        </a:p>
      </dgm:t>
    </dgm:pt>
    <dgm:pt modelId="{06A9A02C-CF4A-5043-8F31-32808B9BBBA9}" type="parTrans" cxnId="{20892D29-61C6-9D43-B819-AD7CDE87084D}">
      <dgm:prSet/>
      <dgm:spPr/>
      <dgm:t>
        <a:bodyPr/>
        <a:lstStyle/>
        <a:p>
          <a:endParaRPr lang="en-US"/>
        </a:p>
      </dgm:t>
    </dgm:pt>
    <dgm:pt modelId="{CB5F7830-E0C6-C44A-A037-7F91E721B15E}" type="pres">
      <dgm:prSet presAssocID="{6248DD8F-4283-864B-9F90-9F383FE04866}" presName="Name0" presStyleCnt="0">
        <dgm:presLayoutVars>
          <dgm:dir/>
          <dgm:resizeHandles val="exact"/>
        </dgm:presLayoutVars>
      </dgm:prSet>
      <dgm:spPr/>
    </dgm:pt>
    <dgm:pt modelId="{84C3B24C-8028-2548-BA11-BD4990F538F9}" type="pres">
      <dgm:prSet presAssocID="{921661CE-0C65-9E48-BFF2-5BBF1A2B91EB}" presName="parAndChTx" presStyleLbl="node1" presStyleIdx="0" presStyleCnt="3" custLinFactNeighborX="12705" custLinFactNeighborY="-8333">
        <dgm:presLayoutVars>
          <dgm:bulletEnabled val="1"/>
        </dgm:presLayoutVars>
      </dgm:prSet>
      <dgm:spPr/>
      <dgm:t>
        <a:bodyPr/>
        <a:lstStyle/>
        <a:p>
          <a:endParaRPr lang="en-US"/>
        </a:p>
      </dgm:t>
    </dgm:pt>
    <dgm:pt modelId="{4A272EE2-8777-4741-942B-3983B7B3B5D6}" type="pres">
      <dgm:prSet presAssocID="{FCCF916A-C862-0942-B7FC-04152DFBB807}" presName="parAndChSpace" presStyleCnt="0"/>
      <dgm:spPr/>
    </dgm:pt>
    <dgm:pt modelId="{2C3A15C1-B009-864D-9748-CC3E6C64094F}" type="pres">
      <dgm:prSet presAssocID="{11D45179-9ED0-A145-9808-C4C5DA9E68E2}" presName="parAndChTx" presStyleLbl="node1" presStyleIdx="1" presStyleCnt="3">
        <dgm:presLayoutVars>
          <dgm:bulletEnabled val="1"/>
        </dgm:presLayoutVars>
      </dgm:prSet>
      <dgm:spPr/>
      <dgm:t>
        <a:bodyPr/>
        <a:lstStyle/>
        <a:p>
          <a:endParaRPr lang="en-US"/>
        </a:p>
      </dgm:t>
    </dgm:pt>
    <dgm:pt modelId="{1C145500-BB12-7E4A-B8F3-2AC4A5DDF1C9}" type="pres">
      <dgm:prSet presAssocID="{14D52C59-44A2-3646-A9E3-11AC69A555FD}" presName="parAndChSpace" presStyleCnt="0"/>
      <dgm:spPr/>
    </dgm:pt>
    <dgm:pt modelId="{5DF074DD-7439-1C42-A1E6-7930415C3FED}" type="pres">
      <dgm:prSet presAssocID="{39D8E39F-9016-374D-9C57-FE7FD9F98BE9}" presName="parAndChTx" presStyleLbl="node1" presStyleIdx="2" presStyleCnt="3">
        <dgm:presLayoutVars>
          <dgm:bulletEnabled val="1"/>
        </dgm:presLayoutVars>
      </dgm:prSet>
      <dgm:spPr/>
      <dgm:t>
        <a:bodyPr/>
        <a:lstStyle/>
        <a:p>
          <a:endParaRPr lang="en-US"/>
        </a:p>
      </dgm:t>
    </dgm:pt>
  </dgm:ptLst>
  <dgm:cxnLst>
    <dgm:cxn modelId="{BEE397F0-A030-486C-B819-00289AD8F1D8}" type="presOf" srcId="{1A434526-ADCF-374E-9294-2EFE5D429C8C}" destId="{2C3A15C1-B009-864D-9748-CC3E6C64094F}" srcOrd="0" destOrd="2" presId="urn:microsoft.com/office/officeart/2005/8/layout/hChevron3"/>
    <dgm:cxn modelId="{DC31048C-AA54-4F46-A128-BB1B030CB79D}" type="presOf" srcId="{921661CE-0C65-9E48-BFF2-5BBF1A2B91EB}" destId="{84C3B24C-8028-2548-BA11-BD4990F538F9}" srcOrd="0" destOrd="0" presId="urn:microsoft.com/office/officeart/2005/8/layout/hChevron3"/>
    <dgm:cxn modelId="{BA3F4D1A-AFAA-3249-8B33-43CE82D03E41}" srcId="{39D8E39F-9016-374D-9C57-FE7FD9F98BE9}" destId="{990272E3-E38F-9046-93C9-B0234255A3BC}" srcOrd="1" destOrd="0" parTransId="{368D2737-3958-104E-B62C-80218EBB1DDF}" sibTransId="{BC624323-693C-EC4F-8A98-15D3CCD536CA}"/>
    <dgm:cxn modelId="{0B66DC26-F005-4127-8FDE-FEC9AF7359A8}" type="presOf" srcId="{6248DD8F-4283-864B-9F90-9F383FE04866}" destId="{CB5F7830-E0C6-C44A-A037-7F91E721B15E}" srcOrd="0" destOrd="0" presId="urn:microsoft.com/office/officeart/2005/8/layout/hChevron3"/>
    <dgm:cxn modelId="{C32086EC-5865-7D48-AE3F-1934026AFC60}" srcId="{6248DD8F-4283-864B-9F90-9F383FE04866}" destId="{39D8E39F-9016-374D-9C57-FE7FD9F98BE9}" srcOrd="2" destOrd="0" parTransId="{4D53F772-C372-BA4D-9F03-BB72192A3D32}" sibTransId="{22182275-30CD-C549-B767-3A598BBEDF14}"/>
    <dgm:cxn modelId="{AC226FAE-DEDB-45A5-A7FF-94653D3D081B}" type="presOf" srcId="{2710D4A9-BB74-FB44-B41A-5D99C506095A}" destId="{5DF074DD-7439-1C42-A1E6-7930415C3FED}" srcOrd="0" destOrd="1" presId="urn:microsoft.com/office/officeart/2005/8/layout/hChevron3"/>
    <dgm:cxn modelId="{70A51426-81E0-9242-88B5-B4B2C9C55F44}" srcId="{39D8E39F-9016-374D-9C57-FE7FD9F98BE9}" destId="{2710D4A9-BB74-FB44-B41A-5D99C506095A}" srcOrd="0" destOrd="0" parTransId="{B48F34AE-BF8B-D841-B927-61D63CBE45F6}" sibTransId="{A7956A5C-5A4C-E940-9F83-564524455A21}"/>
    <dgm:cxn modelId="{E28E2248-F53C-4EDA-A64E-C107C32AFB0B}" type="presOf" srcId="{990272E3-E38F-9046-93C9-B0234255A3BC}" destId="{5DF074DD-7439-1C42-A1E6-7930415C3FED}" srcOrd="0" destOrd="2" presId="urn:microsoft.com/office/officeart/2005/8/layout/hChevron3"/>
    <dgm:cxn modelId="{9922A729-AF4D-4B44-9BDE-D3D3C3B36AAC}" type="presOf" srcId="{5128CEE1-6D03-D048-8E27-3D83F3806B93}" destId="{2C3A15C1-B009-864D-9748-CC3E6C64094F}" srcOrd="0" destOrd="1" presId="urn:microsoft.com/office/officeart/2005/8/layout/hChevron3"/>
    <dgm:cxn modelId="{F3CF5E17-FAFD-420E-A066-7F2837ECF622}" type="presOf" srcId="{39D8E39F-9016-374D-9C57-FE7FD9F98BE9}" destId="{5DF074DD-7439-1C42-A1E6-7930415C3FED}" srcOrd="0" destOrd="0" presId="urn:microsoft.com/office/officeart/2005/8/layout/hChevron3"/>
    <dgm:cxn modelId="{F592511E-ED40-493B-BE44-9A1E2F395820}" type="presOf" srcId="{11D45179-9ED0-A145-9808-C4C5DA9E68E2}" destId="{2C3A15C1-B009-864D-9748-CC3E6C64094F}" srcOrd="0" destOrd="0" presId="urn:microsoft.com/office/officeart/2005/8/layout/hChevron3"/>
    <dgm:cxn modelId="{9CDC152B-BEBB-6B46-A8CD-13E4CA29AE0D}" srcId="{6248DD8F-4283-864B-9F90-9F383FE04866}" destId="{921661CE-0C65-9E48-BFF2-5BBF1A2B91EB}" srcOrd="0" destOrd="0" parTransId="{2527E065-CCCC-0649-9312-2214EA8D3C36}" sibTransId="{FCCF916A-C862-0942-B7FC-04152DFBB807}"/>
    <dgm:cxn modelId="{20892D29-61C6-9D43-B819-AD7CDE87084D}" srcId="{11D45179-9ED0-A145-9808-C4C5DA9E68E2}" destId="{5128CEE1-6D03-D048-8E27-3D83F3806B93}" srcOrd="0" destOrd="0" parTransId="{06A9A02C-CF4A-5043-8F31-32808B9BBBA9}" sibTransId="{F02D15C4-1C87-0049-8AF1-FB01BFB09588}"/>
    <dgm:cxn modelId="{3E6BFD8F-16D5-8E4C-B0E9-E43E77297AD3}" srcId="{11D45179-9ED0-A145-9808-C4C5DA9E68E2}" destId="{1A434526-ADCF-374E-9294-2EFE5D429C8C}" srcOrd="1" destOrd="0" parTransId="{8C27A758-BB64-4844-8AE9-D8357961F09C}" sibTransId="{685C31C5-6263-C549-8C4F-37563D7C51AE}"/>
    <dgm:cxn modelId="{509D72E0-3FD5-B14B-80C4-3B0638D7C747}" srcId="{6248DD8F-4283-864B-9F90-9F383FE04866}" destId="{11D45179-9ED0-A145-9808-C4C5DA9E68E2}" srcOrd="1" destOrd="0" parTransId="{2A364E76-F6BA-DD42-8DE7-7CF427F487A0}" sibTransId="{14D52C59-44A2-3646-A9E3-11AC69A555FD}"/>
    <dgm:cxn modelId="{6EF4A8EC-2E32-4F30-9238-361B610B60AA}" type="presParOf" srcId="{CB5F7830-E0C6-C44A-A037-7F91E721B15E}" destId="{84C3B24C-8028-2548-BA11-BD4990F538F9}" srcOrd="0" destOrd="0" presId="urn:microsoft.com/office/officeart/2005/8/layout/hChevron3"/>
    <dgm:cxn modelId="{51F67D7F-0AEF-4A7F-A94E-196A948BF7C6}" type="presParOf" srcId="{CB5F7830-E0C6-C44A-A037-7F91E721B15E}" destId="{4A272EE2-8777-4741-942B-3983B7B3B5D6}" srcOrd="1" destOrd="0" presId="urn:microsoft.com/office/officeart/2005/8/layout/hChevron3"/>
    <dgm:cxn modelId="{A34875EE-DC56-48A3-B0B4-85CCCA3C1B37}" type="presParOf" srcId="{CB5F7830-E0C6-C44A-A037-7F91E721B15E}" destId="{2C3A15C1-B009-864D-9748-CC3E6C64094F}" srcOrd="2" destOrd="0" presId="urn:microsoft.com/office/officeart/2005/8/layout/hChevron3"/>
    <dgm:cxn modelId="{946607DE-B119-4DA0-90C8-1399C3C2A8E0}" type="presParOf" srcId="{CB5F7830-E0C6-C44A-A037-7F91E721B15E}" destId="{1C145500-BB12-7E4A-B8F3-2AC4A5DDF1C9}" srcOrd="3" destOrd="0" presId="urn:microsoft.com/office/officeart/2005/8/layout/hChevron3"/>
    <dgm:cxn modelId="{8435FF9A-2E9C-4801-8473-154C7F65B70B}" type="presParOf" srcId="{CB5F7830-E0C6-C44A-A037-7F91E721B15E}" destId="{5DF074DD-7439-1C42-A1E6-7930415C3FED}" srcOrd="4"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dgm:spPr>
        <a:solidFill>
          <a:schemeClr val="accent2">
            <a:lumMod val="60000"/>
            <a:lumOff val="40000"/>
          </a:schemeClr>
        </a:solidFill>
      </dgm:spPr>
      <dgm:t>
        <a:bodyPr/>
        <a:lstStyle/>
        <a:p>
          <a:r>
            <a:rPr lang="en-US" dirty="0" smtClean="0"/>
            <a:t>1970s-1994 </a:t>
          </a:r>
        </a:p>
        <a:p>
          <a:r>
            <a:rPr lang="en-US" dirty="0" smtClean="0"/>
            <a:t>Pre-Cairo</a:t>
          </a:r>
          <a:endParaRPr lang="en-US" dirty="0"/>
        </a:p>
      </dgm:t>
    </dgm:pt>
    <dgm:pt modelId="{F8502B08-D32B-9948-B011-B2C87F8830EC}" type="parTrans" cxnId="{BD7ECF3A-29EA-0B49-862F-D9E711B55084}">
      <dgm:prSet/>
      <dgm:spPr/>
      <dgm:t>
        <a:bodyPr/>
        <a:lstStyle/>
        <a:p>
          <a:endParaRPr lang="en-US"/>
        </a:p>
      </dgm:t>
    </dgm:pt>
    <dgm:pt modelId="{08F9E648-77FD-FA45-9C33-4917D43431B5}" type="sibTrans" cxnId="{BD7ECF3A-29EA-0B49-862F-D9E711B55084}">
      <dgm:prSet/>
      <dgm:spPr/>
      <dgm:t>
        <a:bodyPr/>
        <a:lstStyle/>
        <a:p>
          <a:endParaRPr lang="en-US"/>
        </a:p>
      </dgm:t>
    </dgm:pt>
    <dgm:pt modelId="{BAB7DDD2-91F9-D047-A2A8-FA6937213FE0}">
      <dgm:prSet phldrT="[Text]"/>
      <dgm:spPr/>
      <dgm:t>
        <a:bodyPr/>
        <a:lstStyle/>
        <a:p>
          <a:r>
            <a:rPr lang="en-US" dirty="0" smtClean="0"/>
            <a:t>1994</a:t>
          </a:r>
        </a:p>
        <a:p>
          <a:r>
            <a:rPr lang="en-US" dirty="0" smtClean="0"/>
            <a:t> International Conference on Population and Development</a:t>
          </a:r>
          <a:endParaRPr lang="en-US" dirty="0"/>
        </a:p>
      </dgm:t>
    </dgm:pt>
    <dgm:pt modelId="{941A90AD-AFD6-7A4E-824C-87218C0B225E}" type="parTrans" cxnId="{7AEAA392-D3AA-1F46-9A8E-AD63311CB892}">
      <dgm:prSet/>
      <dgm:spPr/>
      <dgm:t>
        <a:bodyPr/>
        <a:lstStyle/>
        <a:p>
          <a:endParaRPr lang="en-US"/>
        </a:p>
      </dgm:t>
    </dgm:pt>
    <dgm:pt modelId="{B596C681-C91D-034A-B05A-55C4AE45AEC2}" type="sibTrans" cxnId="{7AEAA392-D3AA-1F46-9A8E-AD63311CB892}">
      <dgm:prSet/>
      <dgm:spPr/>
      <dgm:t>
        <a:bodyPr/>
        <a:lstStyle/>
        <a:p>
          <a:endParaRPr lang="en-US"/>
        </a:p>
      </dgm:t>
    </dgm:pt>
    <dgm:pt modelId="{7548A139-9007-154F-AE89-C9F748228C8B}">
      <dgm:prSet phldrT="[Text]"/>
      <dgm:spPr/>
      <dgm:t>
        <a:bodyPr/>
        <a:lstStyle/>
        <a:p>
          <a:r>
            <a:rPr lang="en-US" dirty="0" smtClean="0"/>
            <a:t>2001 </a:t>
          </a:r>
        </a:p>
        <a:p>
          <a:r>
            <a:rPr lang="en-US" dirty="0" smtClean="0"/>
            <a:t>Millennium Development Goals</a:t>
          </a:r>
          <a:endParaRPr lang="en-US" dirty="0"/>
        </a:p>
      </dgm:t>
    </dgm:pt>
    <dgm:pt modelId="{A662276D-0542-3944-A0A3-1354007C1E3D}" type="parTrans" cxnId="{9C9FDFD0-6D4A-9144-8DD8-3C9C0DE7C7D3}">
      <dgm:prSet/>
      <dgm:spPr/>
      <dgm:t>
        <a:bodyPr/>
        <a:lstStyle/>
        <a:p>
          <a:endParaRPr lang="en-US"/>
        </a:p>
      </dgm:t>
    </dgm:pt>
    <dgm:pt modelId="{F7C2D6FC-0F9B-5744-8D37-7AB1B30221E3}" type="sibTrans" cxnId="{9C9FDFD0-6D4A-9144-8DD8-3C9C0DE7C7D3}">
      <dgm:prSet/>
      <dgm:spPr/>
      <dgm:t>
        <a:bodyPr/>
        <a:lstStyle/>
        <a:p>
          <a:endParaRPr lang="en-US"/>
        </a:p>
      </dgm:t>
    </dgm:pt>
    <dgm:pt modelId="{8722710B-EE3A-4A13-9584-69D9CFBADADB}">
      <dgm:prSet phldrT="[Text]"/>
      <dgm:spPr/>
      <dgm:t>
        <a:bodyPr/>
        <a:lstStyle/>
        <a:p>
          <a:r>
            <a:rPr lang="en-US" dirty="0" smtClean="0"/>
            <a:t>2009 </a:t>
          </a:r>
        </a:p>
        <a:p>
          <a:r>
            <a:rPr lang="en-US" dirty="0" smtClean="0"/>
            <a:t>ICPD +15</a:t>
          </a:r>
        </a:p>
        <a:p>
          <a:r>
            <a:rPr lang="en-US" dirty="0" smtClean="0"/>
            <a:t> Kampala</a:t>
          </a:r>
          <a:endParaRPr lang="en-US" dirty="0"/>
        </a:p>
      </dgm:t>
    </dgm:pt>
    <dgm:pt modelId="{0F61761F-4AA3-45AA-8362-80231686BBCD}" type="parTrans" cxnId="{0FD8DB92-81B5-435F-81CB-62061A921B74}">
      <dgm:prSet/>
      <dgm:spPr/>
      <dgm:t>
        <a:bodyPr/>
        <a:lstStyle/>
        <a:p>
          <a:endParaRPr lang="en-US"/>
        </a:p>
      </dgm:t>
    </dgm:pt>
    <dgm:pt modelId="{96786C9C-9E07-4E2B-A49E-328C58087C9C}" type="sibTrans" cxnId="{0FD8DB92-81B5-435F-81CB-62061A921B74}">
      <dgm:prSet/>
      <dgm:spPr/>
      <dgm:t>
        <a:bodyPr/>
        <a:lstStyle/>
        <a:p>
          <a:endParaRPr lang="en-US"/>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5C57D197-CA70-4B35-8BE1-74D692F6540E}" type="pres">
      <dgm:prSet presAssocID="{F7C2D6FC-0F9B-5744-8D37-7AB1B30221E3}" presName="parSpace" presStyleCnt="0"/>
      <dgm:spPr/>
    </dgm:pt>
    <dgm:pt modelId="{2A656C4C-8D5E-44FC-A6BC-567C76DE9ECA}" type="pres">
      <dgm:prSet presAssocID="{8722710B-EE3A-4A13-9584-69D9CFBADADB}" presName="parTxOnly" presStyleLbl="node1" presStyleIdx="3" presStyleCnt="4">
        <dgm:presLayoutVars>
          <dgm:bulletEnabled val="1"/>
        </dgm:presLayoutVars>
      </dgm:prSet>
      <dgm:spPr/>
      <dgm:t>
        <a:bodyPr/>
        <a:lstStyle/>
        <a:p>
          <a:endParaRPr lang="en-US"/>
        </a:p>
      </dgm:t>
    </dgm:pt>
  </dgm:ptLst>
  <dgm:cxnLst>
    <dgm:cxn modelId="{3FB66AE6-A3E7-4679-ABA1-BE9D9C454CBB}" type="presOf" srcId="{BAB7DDD2-91F9-D047-A2A8-FA6937213FE0}" destId="{483F852D-ED11-654D-954E-88F4F397C02E}" srcOrd="0" destOrd="0" presId="urn:microsoft.com/office/officeart/2005/8/layout/hChevron3"/>
    <dgm:cxn modelId="{0FD8DB92-81B5-435F-81CB-62061A921B74}" srcId="{E22687BC-F4CB-CF4E-88C6-2D056889FCBA}" destId="{8722710B-EE3A-4A13-9584-69D9CFBADADB}" srcOrd="3" destOrd="0" parTransId="{0F61761F-4AA3-45AA-8362-80231686BBCD}" sibTransId="{96786C9C-9E07-4E2B-A49E-328C58087C9C}"/>
    <dgm:cxn modelId="{6DD67A39-9E6F-468D-BDC5-873A3A21A7CB}" type="presOf" srcId="{C254599F-8C4A-DD48-82FD-565E46337950}" destId="{86551169-6263-5547-83C2-BBA183B0957C}" srcOrd="0" destOrd="0" presId="urn:microsoft.com/office/officeart/2005/8/layout/hChevron3"/>
    <dgm:cxn modelId="{809A5D0A-66A8-40E0-89F1-096692D784BF}" type="presOf" srcId="{8722710B-EE3A-4A13-9584-69D9CFBADADB}" destId="{2A656C4C-8D5E-44FC-A6BC-567C76DE9ECA}" srcOrd="0" destOrd="0" presId="urn:microsoft.com/office/officeart/2005/8/layout/hChevron3"/>
    <dgm:cxn modelId="{5DB6F0AF-A281-422C-94B5-363FA3BAECA4}" type="presOf" srcId="{7548A139-9007-154F-AE89-C9F748228C8B}" destId="{C83D4683-D5BE-4E4B-9751-1FE8BC596A48}" srcOrd="0" destOrd="0" presId="urn:microsoft.com/office/officeart/2005/8/layout/hChevron3"/>
    <dgm:cxn modelId="{7AEAA392-D3AA-1F46-9A8E-AD63311CB892}" srcId="{E22687BC-F4CB-CF4E-88C6-2D056889FCBA}" destId="{BAB7DDD2-91F9-D047-A2A8-FA6937213FE0}" srcOrd="1" destOrd="0" parTransId="{941A90AD-AFD6-7A4E-824C-87218C0B225E}" sibTransId="{B596C681-C91D-034A-B05A-55C4AE45AEC2}"/>
    <dgm:cxn modelId="{9C9FDFD0-6D4A-9144-8DD8-3C9C0DE7C7D3}" srcId="{E22687BC-F4CB-CF4E-88C6-2D056889FCBA}" destId="{7548A139-9007-154F-AE89-C9F748228C8B}" srcOrd="2" destOrd="0" parTransId="{A662276D-0542-3944-A0A3-1354007C1E3D}" sibTransId="{F7C2D6FC-0F9B-5744-8D37-7AB1B30221E3}"/>
    <dgm:cxn modelId="{73B3FE21-B445-4BB7-9163-0767A4D0D184}" type="presOf" srcId="{E22687BC-F4CB-CF4E-88C6-2D056889FCBA}" destId="{DD6447F4-FBD9-364F-9E05-8E12C02DC852}" srcOrd="0" destOrd="0" presId="urn:microsoft.com/office/officeart/2005/8/layout/hChevron3"/>
    <dgm:cxn modelId="{BD7ECF3A-29EA-0B49-862F-D9E711B55084}" srcId="{E22687BC-F4CB-CF4E-88C6-2D056889FCBA}" destId="{C254599F-8C4A-DD48-82FD-565E46337950}" srcOrd="0" destOrd="0" parTransId="{F8502B08-D32B-9948-B011-B2C87F8830EC}" sibTransId="{08F9E648-77FD-FA45-9C33-4917D43431B5}"/>
    <dgm:cxn modelId="{1050D01C-D6E7-4085-BBA7-A1D6569C6007}" type="presParOf" srcId="{DD6447F4-FBD9-364F-9E05-8E12C02DC852}" destId="{86551169-6263-5547-83C2-BBA183B0957C}" srcOrd="0" destOrd="0" presId="urn:microsoft.com/office/officeart/2005/8/layout/hChevron3"/>
    <dgm:cxn modelId="{FC140290-5A59-410E-BD10-C7359BC235EF}" type="presParOf" srcId="{DD6447F4-FBD9-364F-9E05-8E12C02DC852}" destId="{0503F261-5C72-464E-9CC8-9A98FC4BF0D1}" srcOrd="1" destOrd="0" presId="urn:microsoft.com/office/officeart/2005/8/layout/hChevron3"/>
    <dgm:cxn modelId="{57583C8C-61AF-44DC-A433-5A540BAEA2C0}" type="presParOf" srcId="{DD6447F4-FBD9-364F-9E05-8E12C02DC852}" destId="{483F852D-ED11-654D-954E-88F4F397C02E}" srcOrd="2" destOrd="0" presId="urn:microsoft.com/office/officeart/2005/8/layout/hChevron3"/>
    <dgm:cxn modelId="{80DDFAC7-A846-43AA-9DE4-BDCA0EB631E8}" type="presParOf" srcId="{DD6447F4-FBD9-364F-9E05-8E12C02DC852}" destId="{D2F018F4-E5D4-F646-84CE-558768030213}" srcOrd="3" destOrd="0" presId="urn:microsoft.com/office/officeart/2005/8/layout/hChevron3"/>
    <dgm:cxn modelId="{3D88106D-97CB-44E7-B9F3-1A34D2ADFBD9}" type="presParOf" srcId="{DD6447F4-FBD9-364F-9E05-8E12C02DC852}" destId="{C83D4683-D5BE-4E4B-9751-1FE8BC596A48}" srcOrd="4" destOrd="0" presId="urn:microsoft.com/office/officeart/2005/8/layout/hChevron3"/>
    <dgm:cxn modelId="{7EBC10F3-5884-4ED8-BB67-140F6774FE80}" type="presParOf" srcId="{DD6447F4-FBD9-364F-9E05-8E12C02DC852}" destId="{5C57D197-CA70-4B35-8BE1-74D692F6540E}" srcOrd="5" destOrd="0" presId="urn:microsoft.com/office/officeart/2005/8/layout/hChevron3"/>
    <dgm:cxn modelId="{7031854D-6DC0-4E1E-B655-23A07CE7881F}" type="presParOf" srcId="{DD6447F4-FBD9-364F-9E05-8E12C02DC852}" destId="{2A656C4C-8D5E-44FC-A6BC-567C76DE9ECA}"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dgm:spPr/>
      <dgm:t>
        <a:bodyPr/>
        <a:lstStyle/>
        <a:p>
          <a:r>
            <a:rPr lang="en-US" dirty="0" smtClean="0"/>
            <a:t>1970s-1994 </a:t>
          </a:r>
        </a:p>
        <a:p>
          <a:r>
            <a:rPr lang="en-US" dirty="0" smtClean="0"/>
            <a:t>Pre-Cairo</a:t>
          </a:r>
          <a:endParaRPr lang="en-US" dirty="0"/>
        </a:p>
      </dgm:t>
    </dgm:pt>
    <dgm:pt modelId="{F8502B08-D32B-9948-B011-B2C87F8830EC}" type="parTrans" cxnId="{BD7ECF3A-29EA-0B49-862F-D9E711B55084}">
      <dgm:prSet/>
      <dgm:spPr/>
      <dgm:t>
        <a:bodyPr/>
        <a:lstStyle/>
        <a:p>
          <a:endParaRPr lang="en-US"/>
        </a:p>
      </dgm:t>
    </dgm:pt>
    <dgm:pt modelId="{08F9E648-77FD-FA45-9C33-4917D43431B5}" type="sibTrans" cxnId="{BD7ECF3A-29EA-0B49-862F-D9E711B55084}">
      <dgm:prSet/>
      <dgm:spPr/>
      <dgm:t>
        <a:bodyPr/>
        <a:lstStyle/>
        <a:p>
          <a:endParaRPr lang="en-US"/>
        </a:p>
      </dgm:t>
    </dgm:pt>
    <dgm:pt modelId="{BAB7DDD2-91F9-D047-A2A8-FA6937213FE0}">
      <dgm:prSet phldrT="[Text]"/>
      <dgm:spPr>
        <a:solidFill>
          <a:schemeClr val="accent2">
            <a:lumMod val="40000"/>
            <a:lumOff val="60000"/>
          </a:schemeClr>
        </a:solidFill>
      </dgm:spPr>
      <dgm:t>
        <a:bodyPr/>
        <a:lstStyle/>
        <a:p>
          <a:r>
            <a:rPr lang="en-US" dirty="0" smtClean="0"/>
            <a:t>1994</a:t>
          </a:r>
        </a:p>
        <a:p>
          <a:r>
            <a:rPr lang="en-US" dirty="0" smtClean="0"/>
            <a:t> International Conference on Population and Development</a:t>
          </a:r>
          <a:endParaRPr lang="en-US" dirty="0"/>
        </a:p>
      </dgm:t>
    </dgm:pt>
    <dgm:pt modelId="{941A90AD-AFD6-7A4E-824C-87218C0B225E}" type="parTrans" cxnId="{7AEAA392-D3AA-1F46-9A8E-AD63311CB892}">
      <dgm:prSet/>
      <dgm:spPr/>
      <dgm:t>
        <a:bodyPr/>
        <a:lstStyle/>
        <a:p>
          <a:endParaRPr lang="en-US"/>
        </a:p>
      </dgm:t>
    </dgm:pt>
    <dgm:pt modelId="{B596C681-C91D-034A-B05A-55C4AE45AEC2}" type="sibTrans" cxnId="{7AEAA392-D3AA-1F46-9A8E-AD63311CB892}">
      <dgm:prSet/>
      <dgm:spPr/>
      <dgm:t>
        <a:bodyPr/>
        <a:lstStyle/>
        <a:p>
          <a:endParaRPr lang="en-US"/>
        </a:p>
      </dgm:t>
    </dgm:pt>
    <dgm:pt modelId="{7548A139-9007-154F-AE89-C9F748228C8B}">
      <dgm:prSet phldrT="[Text]"/>
      <dgm:spPr/>
      <dgm:t>
        <a:bodyPr/>
        <a:lstStyle/>
        <a:p>
          <a:r>
            <a:rPr lang="en-US" dirty="0" smtClean="0"/>
            <a:t>2001 </a:t>
          </a:r>
        </a:p>
        <a:p>
          <a:r>
            <a:rPr lang="en-US" dirty="0" smtClean="0"/>
            <a:t>Millennium Development Goals</a:t>
          </a:r>
          <a:endParaRPr lang="en-US" dirty="0"/>
        </a:p>
      </dgm:t>
    </dgm:pt>
    <dgm:pt modelId="{A662276D-0542-3944-A0A3-1354007C1E3D}" type="parTrans" cxnId="{9C9FDFD0-6D4A-9144-8DD8-3C9C0DE7C7D3}">
      <dgm:prSet/>
      <dgm:spPr/>
      <dgm:t>
        <a:bodyPr/>
        <a:lstStyle/>
        <a:p>
          <a:endParaRPr lang="en-US"/>
        </a:p>
      </dgm:t>
    </dgm:pt>
    <dgm:pt modelId="{F7C2D6FC-0F9B-5744-8D37-7AB1B30221E3}" type="sibTrans" cxnId="{9C9FDFD0-6D4A-9144-8DD8-3C9C0DE7C7D3}">
      <dgm:prSet/>
      <dgm:spPr/>
      <dgm:t>
        <a:bodyPr/>
        <a:lstStyle/>
        <a:p>
          <a:endParaRPr lang="en-US"/>
        </a:p>
      </dgm:t>
    </dgm:pt>
    <dgm:pt modelId="{8722710B-EE3A-4A13-9584-69D9CFBADADB}">
      <dgm:prSet phldrT="[Text]"/>
      <dgm:spPr/>
      <dgm:t>
        <a:bodyPr/>
        <a:lstStyle/>
        <a:p>
          <a:r>
            <a:rPr lang="en-US" dirty="0" smtClean="0"/>
            <a:t>2009 </a:t>
          </a:r>
        </a:p>
        <a:p>
          <a:r>
            <a:rPr lang="en-US" dirty="0" smtClean="0"/>
            <a:t>ICPD +15</a:t>
          </a:r>
        </a:p>
        <a:p>
          <a:r>
            <a:rPr lang="en-US" dirty="0" smtClean="0"/>
            <a:t>Kampala</a:t>
          </a:r>
          <a:endParaRPr lang="en-US" dirty="0"/>
        </a:p>
      </dgm:t>
    </dgm:pt>
    <dgm:pt modelId="{0F61761F-4AA3-45AA-8362-80231686BBCD}" type="parTrans" cxnId="{0FD8DB92-81B5-435F-81CB-62061A921B74}">
      <dgm:prSet/>
      <dgm:spPr/>
      <dgm:t>
        <a:bodyPr/>
        <a:lstStyle/>
        <a:p>
          <a:endParaRPr lang="en-US"/>
        </a:p>
      </dgm:t>
    </dgm:pt>
    <dgm:pt modelId="{96786C9C-9E07-4E2B-A49E-328C58087C9C}" type="sibTrans" cxnId="{0FD8DB92-81B5-435F-81CB-62061A921B74}">
      <dgm:prSet/>
      <dgm:spPr/>
      <dgm:t>
        <a:bodyPr/>
        <a:lstStyle/>
        <a:p>
          <a:endParaRPr lang="en-US"/>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5C57D197-CA70-4B35-8BE1-74D692F6540E}" type="pres">
      <dgm:prSet presAssocID="{F7C2D6FC-0F9B-5744-8D37-7AB1B30221E3}" presName="parSpace" presStyleCnt="0"/>
      <dgm:spPr/>
    </dgm:pt>
    <dgm:pt modelId="{2A656C4C-8D5E-44FC-A6BC-567C76DE9ECA}" type="pres">
      <dgm:prSet presAssocID="{8722710B-EE3A-4A13-9584-69D9CFBADADB}" presName="parTxOnly" presStyleLbl="node1" presStyleIdx="3" presStyleCnt="4">
        <dgm:presLayoutVars>
          <dgm:bulletEnabled val="1"/>
        </dgm:presLayoutVars>
      </dgm:prSet>
      <dgm:spPr/>
      <dgm:t>
        <a:bodyPr/>
        <a:lstStyle/>
        <a:p>
          <a:endParaRPr lang="en-US"/>
        </a:p>
      </dgm:t>
    </dgm:pt>
  </dgm:ptLst>
  <dgm:cxnLst>
    <dgm:cxn modelId="{0FD8DB92-81B5-435F-81CB-62061A921B74}" srcId="{E22687BC-F4CB-CF4E-88C6-2D056889FCBA}" destId="{8722710B-EE3A-4A13-9584-69D9CFBADADB}" srcOrd="3" destOrd="0" parTransId="{0F61761F-4AA3-45AA-8362-80231686BBCD}" sibTransId="{96786C9C-9E07-4E2B-A49E-328C58087C9C}"/>
    <dgm:cxn modelId="{7AEAA392-D3AA-1F46-9A8E-AD63311CB892}" srcId="{E22687BC-F4CB-CF4E-88C6-2D056889FCBA}" destId="{BAB7DDD2-91F9-D047-A2A8-FA6937213FE0}" srcOrd="1" destOrd="0" parTransId="{941A90AD-AFD6-7A4E-824C-87218C0B225E}" sibTransId="{B596C681-C91D-034A-B05A-55C4AE45AEC2}"/>
    <dgm:cxn modelId="{9C9FDFD0-6D4A-9144-8DD8-3C9C0DE7C7D3}" srcId="{E22687BC-F4CB-CF4E-88C6-2D056889FCBA}" destId="{7548A139-9007-154F-AE89-C9F748228C8B}" srcOrd="2" destOrd="0" parTransId="{A662276D-0542-3944-A0A3-1354007C1E3D}" sibTransId="{F7C2D6FC-0F9B-5744-8D37-7AB1B30221E3}"/>
    <dgm:cxn modelId="{7E29B1AF-8990-4A13-8A37-897983EA27B1}" type="presOf" srcId="{7548A139-9007-154F-AE89-C9F748228C8B}" destId="{C83D4683-D5BE-4E4B-9751-1FE8BC596A48}" srcOrd="0" destOrd="0" presId="urn:microsoft.com/office/officeart/2005/8/layout/hChevron3"/>
    <dgm:cxn modelId="{BD7ECF3A-29EA-0B49-862F-D9E711B55084}" srcId="{E22687BC-F4CB-CF4E-88C6-2D056889FCBA}" destId="{C254599F-8C4A-DD48-82FD-565E46337950}" srcOrd="0" destOrd="0" parTransId="{F8502B08-D32B-9948-B011-B2C87F8830EC}" sibTransId="{08F9E648-77FD-FA45-9C33-4917D43431B5}"/>
    <dgm:cxn modelId="{5B22F765-9790-4FE8-873E-D4A5BF05B4BF}" type="presOf" srcId="{E22687BC-F4CB-CF4E-88C6-2D056889FCBA}" destId="{DD6447F4-FBD9-364F-9E05-8E12C02DC852}" srcOrd="0" destOrd="0" presId="urn:microsoft.com/office/officeart/2005/8/layout/hChevron3"/>
    <dgm:cxn modelId="{D009074A-0BAA-4AC5-9CD2-CD2C7748988E}" type="presOf" srcId="{C254599F-8C4A-DD48-82FD-565E46337950}" destId="{86551169-6263-5547-83C2-BBA183B0957C}" srcOrd="0" destOrd="0" presId="urn:microsoft.com/office/officeart/2005/8/layout/hChevron3"/>
    <dgm:cxn modelId="{2E0148BA-52F4-4E7C-9CA2-38133BB2862B}" type="presOf" srcId="{8722710B-EE3A-4A13-9584-69D9CFBADADB}" destId="{2A656C4C-8D5E-44FC-A6BC-567C76DE9ECA}" srcOrd="0" destOrd="0" presId="urn:microsoft.com/office/officeart/2005/8/layout/hChevron3"/>
    <dgm:cxn modelId="{681BDACC-87EB-484C-BD8B-EECAF90933A4}" type="presOf" srcId="{BAB7DDD2-91F9-D047-A2A8-FA6937213FE0}" destId="{483F852D-ED11-654D-954E-88F4F397C02E}" srcOrd="0" destOrd="0" presId="urn:microsoft.com/office/officeart/2005/8/layout/hChevron3"/>
    <dgm:cxn modelId="{0F8204FF-2241-44D5-91E0-35F8B82885C8}" type="presParOf" srcId="{DD6447F4-FBD9-364F-9E05-8E12C02DC852}" destId="{86551169-6263-5547-83C2-BBA183B0957C}" srcOrd="0" destOrd="0" presId="urn:microsoft.com/office/officeart/2005/8/layout/hChevron3"/>
    <dgm:cxn modelId="{52F0D6E2-4ABB-4BDC-A20D-5E9FA76D791D}" type="presParOf" srcId="{DD6447F4-FBD9-364F-9E05-8E12C02DC852}" destId="{0503F261-5C72-464E-9CC8-9A98FC4BF0D1}" srcOrd="1" destOrd="0" presId="urn:microsoft.com/office/officeart/2005/8/layout/hChevron3"/>
    <dgm:cxn modelId="{9C9D08FD-8480-4C55-9E58-F6247DF1129D}" type="presParOf" srcId="{DD6447F4-FBD9-364F-9E05-8E12C02DC852}" destId="{483F852D-ED11-654D-954E-88F4F397C02E}" srcOrd="2" destOrd="0" presId="urn:microsoft.com/office/officeart/2005/8/layout/hChevron3"/>
    <dgm:cxn modelId="{2F9EC6CA-5F7E-47A2-B6AF-47CF9036DD82}" type="presParOf" srcId="{DD6447F4-FBD9-364F-9E05-8E12C02DC852}" destId="{D2F018F4-E5D4-F646-84CE-558768030213}" srcOrd="3" destOrd="0" presId="urn:microsoft.com/office/officeart/2005/8/layout/hChevron3"/>
    <dgm:cxn modelId="{1A5CF337-D4A5-46B3-AF8D-C8B0447E249E}" type="presParOf" srcId="{DD6447F4-FBD9-364F-9E05-8E12C02DC852}" destId="{C83D4683-D5BE-4E4B-9751-1FE8BC596A48}" srcOrd="4" destOrd="0" presId="urn:microsoft.com/office/officeart/2005/8/layout/hChevron3"/>
    <dgm:cxn modelId="{AD8FB410-C860-429A-B001-056777030443}" type="presParOf" srcId="{DD6447F4-FBD9-364F-9E05-8E12C02DC852}" destId="{5C57D197-CA70-4B35-8BE1-74D692F6540E}" srcOrd="5" destOrd="0" presId="urn:microsoft.com/office/officeart/2005/8/layout/hChevron3"/>
    <dgm:cxn modelId="{CAEEE56F-013D-4F24-A134-29A9ACAC3B8D}" type="presParOf" srcId="{DD6447F4-FBD9-364F-9E05-8E12C02DC852}" destId="{2A656C4C-8D5E-44FC-A6BC-567C76DE9ECA}"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dgm:spPr/>
      <dgm:t>
        <a:bodyPr/>
        <a:lstStyle/>
        <a:p>
          <a:r>
            <a:rPr lang="en-US" dirty="0" smtClean="0"/>
            <a:t>1970s-1994 </a:t>
          </a:r>
        </a:p>
        <a:p>
          <a:r>
            <a:rPr lang="en-US" dirty="0" smtClean="0"/>
            <a:t>Pre-Cairo</a:t>
          </a:r>
          <a:endParaRPr lang="en-US" dirty="0"/>
        </a:p>
      </dgm:t>
    </dgm:pt>
    <dgm:pt modelId="{F8502B08-D32B-9948-B011-B2C87F8830EC}" type="parTrans" cxnId="{BD7ECF3A-29EA-0B49-862F-D9E711B55084}">
      <dgm:prSet/>
      <dgm:spPr/>
      <dgm:t>
        <a:bodyPr/>
        <a:lstStyle/>
        <a:p>
          <a:endParaRPr lang="en-US"/>
        </a:p>
      </dgm:t>
    </dgm:pt>
    <dgm:pt modelId="{08F9E648-77FD-FA45-9C33-4917D43431B5}" type="sibTrans" cxnId="{BD7ECF3A-29EA-0B49-862F-D9E711B55084}">
      <dgm:prSet/>
      <dgm:spPr/>
      <dgm:t>
        <a:bodyPr/>
        <a:lstStyle/>
        <a:p>
          <a:endParaRPr lang="en-US"/>
        </a:p>
      </dgm:t>
    </dgm:pt>
    <dgm:pt modelId="{BAB7DDD2-91F9-D047-A2A8-FA6937213FE0}">
      <dgm:prSet phldrT="[Text]"/>
      <dgm:spPr/>
      <dgm:t>
        <a:bodyPr/>
        <a:lstStyle/>
        <a:p>
          <a:r>
            <a:rPr lang="en-US" dirty="0" smtClean="0"/>
            <a:t>1994</a:t>
          </a:r>
        </a:p>
        <a:p>
          <a:r>
            <a:rPr lang="en-US" dirty="0" smtClean="0"/>
            <a:t> International Conference on Population and Development</a:t>
          </a:r>
          <a:endParaRPr lang="en-US" dirty="0"/>
        </a:p>
      </dgm:t>
    </dgm:pt>
    <dgm:pt modelId="{941A90AD-AFD6-7A4E-824C-87218C0B225E}" type="parTrans" cxnId="{7AEAA392-D3AA-1F46-9A8E-AD63311CB892}">
      <dgm:prSet/>
      <dgm:spPr/>
      <dgm:t>
        <a:bodyPr/>
        <a:lstStyle/>
        <a:p>
          <a:endParaRPr lang="en-US"/>
        </a:p>
      </dgm:t>
    </dgm:pt>
    <dgm:pt modelId="{B596C681-C91D-034A-B05A-55C4AE45AEC2}" type="sibTrans" cxnId="{7AEAA392-D3AA-1F46-9A8E-AD63311CB892}">
      <dgm:prSet/>
      <dgm:spPr/>
      <dgm:t>
        <a:bodyPr/>
        <a:lstStyle/>
        <a:p>
          <a:endParaRPr lang="en-US"/>
        </a:p>
      </dgm:t>
    </dgm:pt>
    <dgm:pt modelId="{7548A139-9007-154F-AE89-C9F748228C8B}">
      <dgm:prSet phldrT="[Text]"/>
      <dgm:spPr>
        <a:solidFill>
          <a:schemeClr val="accent2">
            <a:lumMod val="40000"/>
            <a:lumOff val="60000"/>
          </a:schemeClr>
        </a:solidFill>
      </dgm:spPr>
      <dgm:t>
        <a:bodyPr/>
        <a:lstStyle/>
        <a:p>
          <a:r>
            <a:rPr lang="en-US" dirty="0" smtClean="0"/>
            <a:t>2000</a:t>
          </a:r>
        </a:p>
        <a:p>
          <a:r>
            <a:rPr lang="en-US" dirty="0" smtClean="0"/>
            <a:t>Millennium Development Goals</a:t>
          </a:r>
          <a:endParaRPr lang="en-US" dirty="0"/>
        </a:p>
      </dgm:t>
    </dgm:pt>
    <dgm:pt modelId="{A662276D-0542-3944-A0A3-1354007C1E3D}" type="parTrans" cxnId="{9C9FDFD0-6D4A-9144-8DD8-3C9C0DE7C7D3}">
      <dgm:prSet/>
      <dgm:spPr/>
      <dgm:t>
        <a:bodyPr/>
        <a:lstStyle/>
        <a:p>
          <a:endParaRPr lang="en-US"/>
        </a:p>
      </dgm:t>
    </dgm:pt>
    <dgm:pt modelId="{F7C2D6FC-0F9B-5744-8D37-7AB1B30221E3}" type="sibTrans" cxnId="{9C9FDFD0-6D4A-9144-8DD8-3C9C0DE7C7D3}">
      <dgm:prSet/>
      <dgm:spPr/>
      <dgm:t>
        <a:bodyPr/>
        <a:lstStyle/>
        <a:p>
          <a:endParaRPr lang="en-US"/>
        </a:p>
      </dgm:t>
    </dgm:pt>
    <dgm:pt modelId="{8722710B-EE3A-4A13-9584-69D9CFBADADB}">
      <dgm:prSet phldrT="[Text]"/>
      <dgm:spPr/>
      <dgm:t>
        <a:bodyPr/>
        <a:lstStyle/>
        <a:p>
          <a:r>
            <a:rPr lang="en-US" dirty="0" smtClean="0"/>
            <a:t>2009 </a:t>
          </a:r>
        </a:p>
        <a:p>
          <a:r>
            <a:rPr lang="en-US" dirty="0" smtClean="0"/>
            <a:t>ICPD +15</a:t>
          </a:r>
        </a:p>
        <a:p>
          <a:r>
            <a:rPr lang="en-US" dirty="0" smtClean="0"/>
            <a:t>Kampala</a:t>
          </a:r>
          <a:endParaRPr lang="en-US" dirty="0"/>
        </a:p>
      </dgm:t>
    </dgm:pt>
    <dgm:pt modelId="{0F61761F-4AA3-45AA-8362-80231686BBCD}" type="parTrans" cxnId="{0FD8DB92-81B5-435F-81CB-62061A921B74}">
      <dgm:prSet/>
      <dgm:spPr/>
      <dgm:t>
        <a:bodyPr/>
        <a:lstStyle/>
        <a:p>
          <a:endParaRPr lang="en-US"/>
        </a:p>
      </dgm:t>
    </dgm:pt>
    <dgm:pt modelId="{96786C9C-9E07-4E2B-A49E-328C58087C9C}" type="sibTrans" cxnId="{0FD8DB92-81B5-435F-81CB-62061A921B74}">
      <dgm:prSet/>
      <dgm:spPr/>
      <dgm:t>
        <a:bodyPr/>
        <a:lstStyle/>
        <a:p>
          <a:endParaRPr lang="en-US"/>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5C57D197-CA70-4B35-8BE1-74D692F6540E}" type="pres">
      <dgm:prSet presAssocID="{F7C2D6FC-0F9B-5744-8D37-7AB1B30221E3}" presName="parSpace" presStyleCnt="0"/>
      <dgm:spPr/>
    </dgm:pt>
    <dgm:pt modelId="{2A656C4C-8D5E-44FC-A6BC-567C76DE9ECA}" type="pres">
      <dgm:prSet presAssocID="{8722710B-EE3A-4A13-9584-69D9CFBADADB}" presName="parTxOnly" presStyleLbl="node1" presStyleIdx="3" presStyleCnt="4">
        <dgm:presLayoutVars>
          <dgm:bulletEnabled val="1"/>
        </dgm:presLayoutVars>
      </dgm:prSet>
      <dgm:spPr/>
      <dgm:t>
        <a:bodyPr/>
        <a:lstStyle/>
        <a:p>
          <a:endParaRPr lang="en-US"/>
        </a:p>
      </dgm:t>
    </dgm:pt>
  </dgm:ptLst>
  <dgm:cxnLst>
    <dgm:cxn modelId="{0FD8DB92-81B5-435F-81CB-62061A921B74}" srcId="{E22687BC-F4CB-CF4E-88C6-2D056889FCBA}" destId="{8722710B-EE3A-4A13-9584-69D9CFBADADB}" srcOrd="3" destOrd="0" parTransId="{0F61761F-4AA3-45AA-8362-80231686BBCD}" sibTransId="{96786C9C-9E07-4E2B-A49E-328C58087C9C}"/>
    <dgm:cxn modelId="{E5E2F233-3592-444C-90CE-A06A165CAB05}" type="presOf" srcId="{7548A139-9007-154F-AE89-C9F748228C8B}" destId="{C83D4683-D5BE-4E4B-9751-1FE8BC596A48}" srcOrd="0" destOrd="0" presId="urn:microsoft.com/office/officeart/2005/8/layout/hChevron3"/>
    <dgm:cxn modelId="{0F3E32B4-FFCC-4552-9282-A6CA274D7E7C}" type="presOf" srcId="{C254599F-8C4A-DD48-82FD-565E46337950}" destId="{86551169-6263-5547-83C2-BBA183B0957C}" srcOrd="0" destOrd="0" presId="urn:microsoft.com/office/officeart/2005/8/layout/hChevron3"/>
    <dgm:cxn modelId="{7AEAA392-D3AA-1F46-9A8E-AD63311CB892}" srcId="{E22687BC-F4CB-CF4E-88C6-2D056889FCBA}" destId="{BAB7DDD2-91F9-D047-A2A8-FA6937213FE0}" srcOrd="1" destOrd="0" parTransId="{941A90AD-AFD6-7A4E-824C-87218C0B225E}" sibTransId="{B596C681-C91D-034A-B05A-55C4AE45AEC2}"/>
    <dgm:cxn modelId="{65E0174B-E7BD-4717-B63E-95CDF38123A1}" type="presOf" srcId="{E22687BC-F4CB-CF4E-88C6-2D056889FCBA}" destId="{DD6447F4-FBD9-364F-9E05-8E12C02DC852}" srcOrd="0" destOrd="0" presId="urn:microsoft.com/office/officeart/2005/8/layout/hChevron3"/>
    <dgm:cxn modelId="{9C9FDFD0-6D4A-9144-8DD8-3C9C0DE7C7D3}" srcId="{E22687BC-F4CB-CF4E-88C6-2D056889FCBA}" destId="{7548A139-9007-154F-AE89-C9F748228C8B}" srcOrd="2" destOrd="0" parTransId="{A662276D-0542-3944-A0A3-1354007C1E3D}" sibTransId="{F7C2D6FC-0F9B-5744-8D37-7AB1B30221E3}"/>
    <dgm:cxn modelId="{BD7ECF3A-29EA-0B49-862F-D9E711B55084}" srcId="{E22687BC-F4CB-CF4E-88C6-2D056889FCBA}" destId="{C254599F-8C4A-DD48-82FD-565E46337950}" srcOrd="0" destOrd="0" parTransId="{F8502B08-D32B-9948-B011-B2C87F8830EC}" sibTransId="{08F9E648-77FD-FA45-9C33-4917D43431B5}"/>
    <dgm:cxn modelId="{5081ABFF-0083-4326-8288-E2CDCDAE6C4B}" type="presOf" srcId="{8722710B-EE3A-4A13-9584-69D9CFBADADB}" destId="{2A656C4C-8D5E-44FC-A6BC-567C76DE9ECA}" srcOrd="0" destOrd="0" presId="urn:microsoft.com/office/officeart/2005/8/layout/hChevron3"/>
    <dgm:cxn modelId="{F87CFBC5-B944-4D62-9838-29BF17AFA0E8}" type="presOf" srcId="{BAB7DDD2-91F9-D047-A2A8-FA6937213FE0}" destId="{483F852D-ED11-654D-954E-88F4F397C02E}" srcOrd="0" destOrd="0" presId="urn:microsoft.com/office/officeart/2005/8/layout/hChevron3"/>
    <dgm:cxn modelId="{8B406819-DED8-43D0-80BE-6299F37E94AE}" type="presParOf" srcId="{DD6447F4-FBD9-364F-9E05-8E12C02DC852}" destId="{86551169-6263-5547-83C2-BBA183B0957C}" srcOrd="0" destOrd="0" presId="urn:microsoft.com/office/officeart/2005/8/layout/hChevron3"/>
    <dgm:cxn modelId="{90A86F7B-0A01-4B01-8181-243B75E5E37C}" type="presParOf" srcId="{DD6447F4-FBD9-364F-9E05-8E12C02DC852}" destId="{0503F261-5C72-464E-9CC8-9A98FC4BF0D1}" srcOrd="1" destOrd="0" presId="urn:microsoft.com/office/officeart/2005/8/layout/hChevron3"/>
    <dgm:cxn modelId="{6009B7FD-F13A-49E3-A3C3-3E4E2F3EB7CD}" type="presParOf" srcId="{DD6447F4-FBD9-364F-9E05-8E12C02DC852}" destId="{483F852D-ED11-654D-954E-88F4F397C02E}" srcOrd="2" destOrd="0" presId="urn:microsoft.com/office/officeart/2005/8/layout/hChevron3"/>
    <dgm:cxn modelId="{CF785382-58B4-409D-A985-3D89681091B6}" type="presParOf" srcId="{DD6447F4-FBD9-364F-9E05-8E12C02DC852}" destId="{D2F018F4-E5D4-F646-84CE-558768030213}" srcOrd="3" destOrd="0" presId="urn:microsoft.com/office/officeart/2005/8/layout/hChevron3"/>
    <dgm:cxn modelId="{5BD24716-9B48-47F6-B8BA-83C1B025810F}" type="presParOf" srcId="{DD6447F4-FBD9-364F-9E05-8E12C02DC852}" destId="{C83D4683-D5BE-4E4B-9751-1FE8BC596A48}" srcOrd="4" destOrd="0" presId="urn:microsoft.com/office/officeart/2005/8/layout/hChevron3"/>
    <dgm:cxn modelId="{1A879E74-3F6A-48C1-B89E-02FDF889BEDC}" type="presParOf" srcId="{DD6447F4-FBD9-364F-9E05-8E12C02DC852}" destId="{5C57D197-CA70-4B35-8BE1-74D692F6540E}" srcOrd="5" destOrd="0" presId="urn:microsoft.com/office/officeart/2005/8/layout/hChevron3"/>
    <dgm:cxn modelId="{16F58DD0-ECAB-41BA-9119-9D31E6529939}" type="presParOf" srcId="{DD6447F4-FBD9-364F-9E05-8E12C02DC852}" destId="{2A656C4C-8D5E-44FC-A6BC-567C76DE9ECA}"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dgm:spPr/>
      <dgm:t>
        <a:bodyPr/>
        <a:lstStyle/>
        <a:p>
          <a:r>
            <a:rPr lang="en-US" dirty="0" smtClean="0"/>
            <a:t>1970s-1994 </a:t>
          </a:r>
        </a:p>
        <a:p>
          <a:r>
            <a:rPr lang="en-US" dirty="0" smtClean="0"/>
            <a:t>Pre-Cairo</a:t>
          </a:r>
          <a:endParaRPr lang="en-US" dirty="0"/>
        </a:p>
      </dgm:t>
    </dgm:pt>
    <dgm:pt modelId="{F8502B08-D32B-9948-B011-B2C87F8830EC}" type="parTrans" cxnId="{BD7ECF3A-29EA-0B49-862F-D9E711B55084}">
      <dgm:prSet/>
      <dgm:spPr/>
      <dgm:t>
        <a:bodyPr/>
        <a:lstStyle/>
        <a:p>
          <a:endParaRPr lang="en-US"/>
        </a:p>
      </dgm:t>
    </dgm:pt>
    <dgm:pt modelId="{08F9E648-77FD-FA45-9C33-4917D43431B5}" type="sibTrans" cxnId="{BD7ECF3A-29EA-0B49-862F-D9E711B55084}">
      <dgm:prSet/>
      <dgm:spPr/>
      <dgm:t>
        <a:bodyPr/>
        <a:lstStyle/>
        <a:p>
          <a:endParaRPr lang="en-US"/>
        </a:p>
      </dgm:t>
    </dgm:pt>
    <dgm:pt modelId="{BAB7DDD2-91F9-D047-A2A8-FA6937213FE0}">
      <dgm:prSet phldrT="[Text]"/>
      <dgm:spPr/>
      <dgm:t>
        <a:bodyPr/>
        <a:lstStyle/>
        <a:p>
          <a:r>
            <a:rPr lang="en-US" dirty="0" smtClean="0"/>
            <a:t>1994</a:t>
          </a:r>
        </a:p>
        <a:p>
          <a:r>
            <a:rPr lang="en-US" dirty="0" smtClean="0"/>
            <a:t> International Conference on Population and Development</a:t>
          </a:r>
          <a:endParaRPr lang="en-US" dirty="0"/>
        </a:p>
      </dgm:t>
    </dgm:pt>
    <dgm:pt modelId="{941A90AD-AFD6-7A4E-824C-87218C0B225E}" type="parTrans" cxnId="{7AEAA392-D3AA-1F46-9A8E-AD63311CB892}">
      <dgm:prSet/>
      <dgm:spPr/>
      <dgm:t>
        <a:bodyPr/>
        <a:lstStyle/>
        <a:p>
          <a:endParaRPr lang="en-US"/>
        </a:p>
      </dgm:t>
    </dgm:pt>
    <dgm:pt modelId="{B596C681-C91D-034A-B05A-55C4AE45AEC2}" type="sibTrans" cxnId="{7AEAA392-D3AA-1F46-9A8E-AD63311CB892}">
      <dgm:prSet/>
      <dgm:spPr/>
      <dgm:t>
        <a:bodyPr/>
        <a:lstStyle/>
        <a:p>
          <a:endParaRPr lang="en-US"/>
        </a:p>
      </dgm:t>
    </dgm:pt>
    <dgm:pt modelId="{7548A139-9007-154F-AE89-C9F748228C8B}">
      <dgm:prSet phldrT="[Text]"/>
      <dgm:spPr>
        <a:solidFill>
          <a:schemeClr val="accent2">
            <a:lumMod val="40000"/>
            <a:lumOff val="60000"/>
          </a:schemeClr>
        </a:solidFill>
      </dgm:spPr>
      <dgm:t>
        <a:bodyPr/>
        <a:lstStyle/>
        <a:p>
          <a:r>
            <a:rPr lang="en-US" dirty="0" smtClean="0"/>
            <a:t>2001 </a:t>
          </a:r>
        </a:p>
        <a:p>
          <a:r>
            <a:rPr lang="en-US" dirty="0" smtClean="0"/>
            <a:t>Millennium Development Goals</a:t>
          </a:r>
          <a:endParaRPr lang="en-US" dirty="0"/>
        </a:p>
      </dgm:t>
    </dgm:pt>
    <dgm:pt modelId="{A662276D-0542-3944-A0A3-1354007C1E3D}" type="parTrans" cxnId="{9C9FDFD0-6D4A-9144-8DD8-3C9C0DE7C7D3}">
      <dgm:prSet/>
      <dgm:spPr/>
      <dgm:t>
        <a:bodyPr/>
        <a:lstStyle/>
        <a:p>
          <a:endParaRPr lang="en-US"/>
        </a:p>
      </dgm:t>
    </dgm:pt>
    <dgm:pt modelId="{F7C2D6FC-0F9B-5744-8D37-7AB1B30221E3}" type="sibTrans" cxnId="{9C9FDFD0-6D4A-9144-8DD8-3C9C0DE7C7D3}">
      <dgm:prSet/>
      <dgm:spPr/>
      <dgm:t>
        <a:bodyPr/>
        <a:lstStyle/>
        <a:p>
          <a:endParaRPr lang="en-US"/>
        </a:p>
      </dgm:t>
    </dgm:pt>
    <dgm:pt modelId="{8722710B-EE3A-4A13-9584-69D9CFBADADB}">
      <dgm:prSet phldrT="[Text]"/>
      <dgm:spPr/>
      <dgm:t>
        <a:bodyPr/>
        <a:lstStyle/>
        <a:p>
          <a:r>
            <a:rPr lang="en-US" dirty="0" smtClean="0"/>
            <a:t>2009 </a:t>
          </a:r>
        </a:p>
        <a:p>
          <a:r>
            <a:rPr lang="en-US" dirty="0" smtClean="0"/>
            <a:t>ICPD +15</a:t>
          </a:r>
        </a:p>
        <a:p>
          <a:r>
            <a:rPr lang="en-US" dirty="0" smtClean="0"/>
            <a:t>Kampala</a:t>
          </a:r>
          <a:endParaRPr lang="en-US" dirty="0"/>
        </a:p>
      </dgm:t>
    </dgm:pt>
    <dgm:pt modelId="{0F61761F-4AA3-45AA-8362-80231686BBCD}" type="parTrans" cxnId="{0FD8DB92-81B5-435F-81CB-62061A921B74}">
      <dgm:prSet/>
      <dgm:spPr/>
      <dgm:t>
        <a:bodyPr/>
        <a:lstStyle/>
        <a:p>
          <a:endParaRPr lang="en-US"/>
        </a:p>
      </dgm:t>
    </dgm:pt>
    <dgm:pt modelId="{96786C9C-9E07-4E2B-A49E-328C58087C9C}" type="sibTrans" cxnId="{0FD8DB92-81B5-435F-81CB-62061A921B74}">
      <dgm:prSet/>
      <dgm:spPr/>
      <dgm:t>
        <a:bodyPr/>
        <a:lstStyle/>
        <a:p>
          <a:endParaRPr lang="en-US"/>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5C57D197-CA70-4B35-8BE1-74D692F6540E}" type="pres">
      <dgm:prSet presAssocID="{F7C2D6FC-0F9B-5744-8D37-7AB1B30221E3}" presName="parSpace" presStyleCnt="0"/>
      <dgm:spPr/>
    </dgm:pt>
    <dgm:pt modelId="{2A656C4C-8D5E-44FC-A6BC-567C76DE9ECA}" type="pres">
      <dgm:prSet presAssocID="{8722710B-EE3A-4A13-9584-69D9CFBADADB}" presName="parTxOnly" presStyleLbl="node1" presStyleIdx="3" presStyleCnt="4">
        <dgm:presLayoutVars>
          <dgm:bulletEnabled val="1"/>
        </dgm:presLayoutVars>
      </dgm:prSet>
      <dgm:spPr/>
      <dgm:t>
        <a:bodyPr/>
        <a:lstStyle/>
        <a:p>
          <a:endParaRPr lang="en-US"/>
        </a:p>
      </dgm:t>
    </dgm:pt>
  </dgm:ptLst>
  <dgm:cxnLst>
    <dgm:cxn modelId="{0FD8DB92-81B5-435F-81CB-62061A921B74}" srcId="{E22687BC-F4CB-CF4E-88C6-2D056889FCBA}" destId="{8722710B-EE3A-4A13-9584-69D9CFBADADB}" srcOrd="3" destOrd="0" parTransId="{0F61761F-4AA3-45AA-8362-80231686BBCD}" sibTransId="{96786C9C-9E07-4E2B-A49E-328C58087C9C}"/>
    <dgm:cxn modelId="{0D5C08B3-B4A0-469A-AF6E-28BF415E70AE}" type="presOf" srcId="{8722710B-EE3A-4A13-9584-69D9CFBADADB}" destId="{2A656C4C-8D5E-44FC-A6BC-567C76DE9ECA}" srcOrd="0" destOrd="0" presId="urn:microsoft.com/office/officeart/2005/8/layout/hChevron3"/>
    <dgm:cxn modelId="{73C4AA7D-6EC5-4175-B1B6-1622020BF0CD}" type="presOf" srcId="{BAB7DDD2-91F9-D047-A2A8-FA6937213FE0}" destId="{483F852D-ED11-654D-954E-88F4F397C02E}" srcOrd="0" destOrd="0" presId="urn:microsoft.com/office/officeart/2005/8/layout/hChevron3"/>
    <dgm:cxn modelId="{7AEAA392-D3AA-1F46-9A8E-AD63311CB892}" srcId="{E22687BC-F4CB-CF4E-88C6-2D056889FCBA}" destId="{BAB7DDD2-91F9-D047-A2A8-FA6937213FE0}" srcOrd="1" destOrd="0" parTransId="{941A90AD-AFD6-7A4E-824C-87218C0B225E}" sibTransId="{B596C681-C91D-034A-B05A-55C4AE45AEC2}"/>
    <dgm:cxn modelId="{9C9FDFD0-6D4A-9144-8DD8-3C9C0DE7C7D3}" srcId="{E22687BC-F4CB-CF4E-88C6-2D056889FCBA}" destId="{7548A139-9007-154F-AE89-C9F748228C8B}" srcOrd="2" destOrd="0" parTransId="{A662276D-0542-3944-A0A3-1354007C1E3D}" sibTransId="{F7C2D6FC-0F9B-5744-8D37-7AB1B30221E3}"/>
    <dgm:cxn modelId="{B4C3C7E8-C097-4302-8242-A8FF0549EF00}" type="presOf" srcId="{E22687BC-F4CB-CF4E-88C6-2D056889FCBA}" destId="{DD6447F4-FBD9-364F-9E05-8E12C02DC852}" srcOrd="0" destOrd="0" presId="urn:microsoft.com/office/officeart/2005/8/layout/hChevron3"/>
    <dgm:cxn modelId="{BD7ECF3A-29EA-0B49-862F-D9E711B55084}" srcId="{E22687BC-F4CB-CF4E-88C6-2D056889FCBA}" destId="{C254599F-8C4A-DD48-82FD-565E46337950}" srcOrd="0" destOrd="0" parTransId="{F8502B08-D32B-9948-B011-B2C87F8830EC}" sibTransId="{08F9E648-77FD-FA45-9C33-4917D43431B5}"/>
    <dgm:cxn modelId="{3E389F4F-CCF3-42B2-A6FF-5258F4683FD1}" type="presOf" srcId="{C254599F-8C4A-DD48-82FD-565E46337950}" destId="{86551169-6263-5547-83C2-BBA183B0957C}" srcOrd="0" destOrd="0" presId="urn:microsoft.com/office/officeart/2005/8/layout/hChevron3"/>
    <dgm:cxn modelId="{60090E2C-D650-45B6-BE4C-315CEB214A42}" type="presOf" srcId="{7548A139-9007-154F-AE89-C9F748228C8B}" destId="{C83D4683-D5BE-4E4B-9751-1FE8BC596A48}" srcOrd="0" destOrd="0" presId="urn:microsoft.com/office/officeart/2005/8/layout/hChevron3"/>
    <dgm:cxn modelId="{AB9E29D9-77D5-4266-8504-C99778A26A00}" type="presParOf" srcId="{DD6447F4-FBD9-364F-9E05-8E12C02DC852}" destId="{86551169-6263-5547-83C2-BBA183B0957C}" srcOrd="0" destOrd="0" presId="urn:microsoft.com/office/officeart/2005/8/layout/hChevron3"/>
    <dgm:cxn modelId="{1FB6AD46-911C-489D-8DC1-BA9ACE76EE88}" type="presParOf" srcId="{DD6447F4-FBD9-364F-9E05-8E12C02DC852}" destId="{0503F261-5C72-464E-9CC8-9A98FC4BF0D1}" srcOrd="1" destOrd="0" presId="urn:microsoft.com/office/officeart/2005/8/layout/hChevron3"/>
    <dgm:cxn modelId="{1D9540CD-6BAF-4044-8F0C-096E8F57D82C}" type="presParOf" srcId="{DD6447F4-FBD9-364F-9E05-8E12C02DC852}" destId="{483F852D-ED11-654D-954E-88F4F397C02E}" srcOrd="2" destOrd="0" presId="urn:microsoft.com/office/officeart/2005/8/layout/hChevron3"/>
    <dgm:cxn modelId="{B8D0C679-A3EB-4FED-A79E-18A69CDAD38D}" type="presParOf" srcId="{DD6447F4-FBD9-364F-9E05-8E12C02DC852}" destId="{D2F018F4-E5D4-F646-84CE-558768030213}" srcOrd="3" destOrd="0" presId="urn:microsoft.com/office/officeart/2005/8/layout/hChevron3"/>
    <dgm:cxn modelId="{BD03EFE6-9555-4C26-81DF-DBD94B15A1C2}" type="presParOf" srcId="{DD6447F4-FBD9-364F-9E05-8E12C02DC852}" destId="{C83D4683-D5BE-4E4B-9751-1FE8BC596A48}" srcOrd="4" destOrd="0" presId="urn:microsoft.com/office/officeart/2005/8/layout/hChevron3"/>
    <dgm:cxn modelId="{C70065C1-F432-46A6-9597-95989093DD89}" type="presParOf" srcId="{DD6447F4-FBD9-364F-9E05-8E12C02DC852}" destId="{5C57D197-CA70-4B35-8BE1-74D692F6540E}" srcOrd="5" destOrd="0" presId="urn:microsoft.com/office/officeart/2005/8/layout/hChevron3"/>
    <dgm:cxn modelId="{7751A094-FAAA-4160-A142-5C1B24C90083}" type="presParOf" srcId="{DD6447F4-FBD9-364F-9E05-8E12C02DC852}" destId="{2A656C4C-8D5E-44FC-A6BC-567C76DE9ECA}"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dgm:spPr/>
      <dgm:t>
        <a:bodyPr/>
        <a:lstStyle/>
        <a:p>
          <a:r>
            <a:rPr lang="en-US" dirty="0" smtClean="0"/>
            <a:t>1970s-1994 </a:t>
          </a:r>
        </a:p>
        <a:p>
          <a:r>
            <a:rPr lang="en-US" dirty="0" smtClean="0"/>
            <a:t>Pre-Cairo</a:t>
          </a:r>
          <a:endParaRPr lang="en-US" dirty="0"/>
        </a:p>
      </dgm:t>
    </dgm:pt>
    <dgm:pt modelId="{F8502B08-D32B-9948-B011-B2C87F8830EC}" type="parTrans" cxnId="{BD7ECF3A-29EA-0B49-862F-D9E711B55084}">
      <dgm:prSet/>
      <dgm:spPr/>
      <dgm:t>
        <a:bodyPr/>
        <a:lstStyle/>
        <a:p>
          <a:endParaRPr lang="en-US"/>
        </a:p>
      </dgm:t>
    </dgm:pt>
    <dgm:pt modelId="{08F9E648-77FD-FA45-9C33-4917D43431B5}" type="sibTrans" cxnId="{BD7ECF3A-29EA-0B49-862F-D9E711B55084}">
      <dgm:prSet/>
      <dgm:spPr/>
      <dgm:t>
        <a:bodyPr/>
        <a:lstStyle/>
        <a:p>
          <a:endParaRPr lang="en-US"/>
        </a:p>
      </dgm:t>
    </dgm:pt>
    <dgm:pt modelId="{BAB7DDD2-91F9-D047-A2A8-FA6937213FE0}">
      <dgm:prSet phldrT="[Text]"/>
      <dgm:spPr/>
      <dgm:t>
        <a:bodyPr/>
        <a:lstStyle/>
        <a:p>
          <a:r>
            <a:rPr lang="en-US" dirty="0" smtClean="0"/>
            <a:t>1994</a:t>
          </a:r>
        </a:p>
        <a:p>
          <a:r>
            <a:rPr lang="en-US" dirty="0" smtClean="0"/>
            <a:t> International Conference on Population and Development</a:t>
          </a:r>
          <a:endParaRPr lang="en-US" dirty="0"/>
        </a:p>
      </dgm:t>
    </dgm:pt>
    <dgm:pt modelId="{941A90AD-AFD6-7A4E-824C-87218C0B225E}" type="parTrans" cxnId="{7AEAA392-D3AA-1F46-9A8E-AD63311CB892}">
      <dgm:prSet/>
      <dgm:spPr/>
      <dgm:t>
        <a:bodyPr/>
        <a:lstStyle/>
        <a:p>
          <a:endParaRPr lang="en-US"/>
        </a:p>
      </dgm:t>
    </dgm:pt>
    <dgm:pt modelId="{B596C681-C91D-034A-B05A-55C4AE45AEC2}" type="sibTrans" cxnId="{7AEAA392-D3AA-1F46-9A8E-AD63311CB892}">
      <dgm:prSet/>
      <dgm:spPr/>
      <dgm:t>
        <a:bodyPr/>
        <a:lstStyle/>
        <a:p>
          <a:endParaRPr lang="en-US"/>
        </a:p>
      </dgm:t>
    </dgm:pt>
    <dgm:pt modelId="{7548A139-9007-154F-AE89-C9F748228C8B}">
      <dgm:prSet phldrT="[Text]"/>
      <dgm:spPr/>
      <dgm:t>
        <a:bodyPr/>
        <a:lstStyle/>
        <a:p>
          <a:r>
            <a:rPr lang="en-US" dirty="0" smtClean="0"/>
            <a:t>2001 </a:t>
          </a:r>
        </a:p>
        <a:p>
          <a:r>
            <a:rPr lang="en-US" dirty="0" smtClean="0"/>
            <a:t>Millennium Development Goals</a:t>
          </a:r>
          <a:endParaRPr lang="en-US" dirty="0"/>
        </a:p>
      </dgm:t>
    </dgm:pt>
    <dgm:pt modelId="{A662276D-0542-3944-A0A3-1354007C1E3D}" type="parTrans" cxnId="{9C9FDFD0-6D4A-9144-8DD8-3C9C0DE7C7D3}">
      <dgm:prSet/>
      <dgm:spPr/>
      <dgm:t>
        <a:bodyPr/>
        <a:lstStyle/>
        <a:p>
          <a:endParaRPr lang="en-US"/>
        </a:p>
      </dgm:t>
    </dgm:pt>
    <dgm:pt modelId="{F7C2D6FC-0F9B-5744-8D37-7AB1B30221E3}" type="sibTrans" cxnId="{9C9FDFD0-6D4A-9144-8DD8-3C9C0DE7C7D3}">
      <dgm:prSet/>
      <dgm:spPr/>
      <dgm:t>
        <a:bodyPr/>
        <a:lstStyle/>
        <a:p>
          <a:endParaRPr lang="en-US"/>
        </a:p>
      </dgm:t>
    </dgm:pt>
    <dgm:pt modelId="{8722710B-EE3A-4A13-9584-69D9CFBADADB}">
      <dgm:prSet phldrT="[Text]"/>
      <dgm:spPr>
        <a:solidFill>
          <a:schemeClr val="accent2">
            <a:lumMod val="40000"/>
            <a:lumOff val="60000"/>
          </a:schemeClr>
        </a:solidFill>
      </dgm:spPr>
      <dgm:t>
        <a:bodyPr/>
        <a:lstStyle/>
        <a:p>
          <a:r>
            <a:rPr lang="en-US" dirty="0" smtClean="0"/>
            <a:t>2009 </a:t>
          </a:r>
        </a:p>
        <a:p>
          <a:r>
            <a:rPr lang="en-US" dirty="0" smtClean="0"/>
            <a:t>ICPD +15</a:t>
          </a:r>
        </a:p>
        <a:p>
          <a:r>
            <a:rPr lang="en-US" dirty="0" smtClean="0"/>
            <a:t>Kampala</a:t>
          </a:r>
          <a:endParaRPr lang="en-US" dirty="0"/>
        </a:p>
      </dgm:t>
    </dgm:pt>
    <dgm:pt modelId="{0F61761F-4AA3-45AA-8362-80231686BBCD}" type="parTrans" cxnId="{0FD8DB92-81B5-435F-81CB-62061A921B74}">
      <dgm:prSet/>
      <dgm:spPr/>
      <dgm:t>
        <a:bodyPr/>
        <a:lstStyle/>
        <a:p>
          <a:endParaRPr lang="en-US"/>
        </a:p>
      </dgm:t>
    </dgm:pt>
    <dgm:pt modelId="{96786C9C-9E07-4E2B-A49E-328C58087C9C}" type="sibTrans" cxnId="{0FD8DB92-81B5-435F-81CB-62061A921B74}">
      <dgm:prSet/>
      <dgm:spPr/>
      <dgm:t>
        <a:bodyPr/>
        <a:lstStyle/>
        <a:p>
          <a:endParaRPr lang="en-US"/>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5C57D197-CA70-4B35-8BE1-74D692F6540E}" type="pres">
      <dgm:prSet presAssocID="{F7C2D6FC-0F9B-5744-8D37-7AB1B30221E3}" presName="parSpace" presStyleCnt="0"/>
      <dgm:spPr/>
    </dgm:pt>
    <dgm:pt modelId="{2A656C4C-8D5E-44FC-A6BC-567C76DE9ECA}" type="pres">
      <dgm:prSet presAssocID="{8722710B-EE3A-4A13-9584-69D9CFBADADB}" presName="parTxOnly" presStyleLbl="node1" presStyleIdx="3" presStyleCnt="4">
        <dgm:presLayoutVars>
          <dgm:bulletEnabled val="1"/>
        </dgm:presLayoutVars>
      </dgm:prSet>
      <dgm:spPr/>
      <dgm:t>
        <a:bodyPr/>
        <a:lstStyle/>
        <a:p>
          <a:endParaRPr lang="en-US"/>
        </a:p>
      </dgm:t>
    </dgm:pt>
  </dgm:ptLst>
  <dgm:cxnLst>
    <dgm:cxn modelId="{273FF84B-9AEF-4B36-8633-98A3F8919276}" type="presOf" srcId="{7548A139-9007-154F-AE89-C9F748228C8B}" destId="{C83D4683-D5BE-4E4B-9751-1FE8BC596A48}" srcOrd="0" destOrd="0" presId="urn:microsoft.com/office/officeart/2005/8/layout/hChevron3"/>
    <dgm:cxn modelId="{0FD8DB92-81B5-435F-81CB-62061A921B74}" srcId="{E22687BC-F4CB-CF4E-88C6-2D056889FCBA}" destId="{8722710B-EE3A-4A13-9584-69D9CFBADADB}" srcOrd="3" destOrd="0" parTransId="{0F61761F-4AA3-45AA-8362-80231686BBCD}" sibTransId="{96786C9C-9E07-4E2B-A49E-328C58087C9C}"/>
    <dgm:cxn modelId="{C77D41E9-F7E8-4A6C-BE13-7EF47B10B4E2}" type="presOf" srcId="{8722710B-EE3A-4A13-9584-69D9CFBADADB}" destId="{2A656C4C-8D5E-44FC-A6BC-567C76DE9ECA}" srcOrd="0" destOrd="0" presId="urn:microsoft.com/office/officeart/2005/8/layout/hChevron3"/>
    <dgm:cxn modelId="{5450C666-C89A-44AE-8601-5A911145B2FC}" type="presOf" srcId="{E22687BC-F4CB-CF4E-88C6-2D056889FCBA}" destId="{DD6447F4-FBD9-364F-9E05-8E12C02DC852}" srcOrd="0" destOrd="0" presId="urn:microsoft.com/office/officeart/2005/8/layout/hChevron3"/>
    <dgm:cxn modelId="{7AEAA392-D3AA-1F46-9A8E-AD63311CB892}" srcId="{E22687BC-F4CB-CF4E-88C6-2D056889FCBA}" destId="{BAB7DDD2-91F9-D047-A2A8-FA6937213FE0}" srcOrd="1" destOrd="0" parTransId="{941A90AD-AFD6-7A4E-824C-87218C0B225E}" sibTransId="{B596C681-C91D-034A-B05A-55C4AE45AEC2}"/>
    <dgm:cxn modelId="{9C9FDFD0-6D4A-9144-8DD8-3C9C0DE7C7D3}" srcId="{E22687BC-F4CB-CF4E-88C6-2D056889FCBA}" destId="{7548A139-9007-154F-AE89-C9F748228C8B}" srcOrd="2" destOrd="0" parTransId="{A662276D-0542-3944-A0A3-1354007C1E3D}" sibTransId="{F7C2D6FC-0F9B-5744-8D37-7AB1B30221E3}"/>
    <dgm:cxn modelId="{D33C3EED-C1BA-4429-A550-5D29FCB7C92E}" type="presOf" srcId="{C254599F-8C4A-DD48-82FD-565E46337950}" destId="{86551169-6263-5547-83C2-BBA183B0957C}" srcOrd="0" destOrd="0" presId="urn:microsoft.com/office/officeart/2005/8/layout/hChevron3"/>
    <dgm:cxn modelId="{72420958-2B94-4879-B80D-57D2B6FF1822}" type="presOf" srcId="{BAB7DDD2-91F9-D047-A2A8-FA6937213FE0}" destId="{483F852D-ED11-654D-954E-88F4F397C02E}" srcOrd="0" destOrd="0" presId="urn:microsoft.com/office/officeart/2005/8/layout/hChevron3"/>
    <dgm:cxn modelId="{BD7ECF3A-29EA-0B49-862F-D9E711B55084}" srcId="{E22687BC-F4CB-CF4E-88C6-2D056889FCBA}" destId="{C254599F-8C4A-DD48-82FD-565E46337950}" srcOrd="0" destOrd="0" parTransId="{F8502B08-D32B-9948-B011-B2C87F8830EC}" sibTransId="{08F9E648-77FD-FA45-9C33-4917D43431B5}"/>
    <dgm:cxn modelId="{15A055CE-4140-4AD7-977F-65404A6B4F09}" type="presParOf" srcId="{DD6447F4-FBD9-364F-9E05-8E12C02DC852}" destId="{86551169-6263-5547-83C2-BBA183B0957C}" srcOrd="0" destOrd="0" presId="urn:microsoft.com/office/officeart/2005/8/layout/hChevron3"/>
    <dgm:cxn modelId="{59432AD7-5486-4051-862D-FEDC939F929D}" type="presParOf" srcId="{DD6447F4-FBD9-364F-9E05-8E12C02DC852}" destId="{0503F261-5C72-464E-9CC8-9A98FC4BF0D1}" srcOrd="1" destOrd="0" presId="urn:microsoft.com/office/officeart/2005/8/layout/hChevron3"/>
    <dgm:cxn modelId="{5D66D4C5-9086-4848-8E9E-D7A383520DE2}" type="presParOf" srcId="{DD6447F4-FBD9-364F-9E05-8E12C02DC852}" destId="{483F852D-ED11-654D-954E-88F4F397C02E}" srcOrd="2" destOrd="0" presId="urn:microsoft.com/office/officeart/2005/8/layout/hChevron3"/>
    <dgm:cxn modelId="{9B42C0CA-3D02-4C0B-BD4D-25D12F810BB0}" type="presParOf" srcId="{DD6447F4-FBD9-364F-9E05-8E12C02DC852}" destId="{D2F018F4-E5D4-F646-84CE-558768030213}" srcOrd="3" destOrd="0" presId="urn:microsoft.com/office/officeart/2005/8/layout/hChevron3"/>
    <dgm:cxn modelId="{918F45E2-7BFB-46FB-AF8E-717CE02E0C21}" type="presParOf" srcId="{DD6447F4-FBD9-364F-9E05-8E12C02DC852}" destId="{C83D4683-D5BE-4E4B-9751-1FE8BC596A48}" srcOrd="4" destOrd="0" presId="urn:microsoft.com/office/officeart/2005/8/layout/hChevron3"/>
    <dgm:cxn modelId="{9FD74B2B-9BED-4B79-9C37-A936780716BD}" type="presParOf" srcId="{DD6447F4-FBD9-364F-9E05-8E12C02DC852}" destId="{5C57D197-CA70-4B35-8BE1-74D692F6540E}" srcOrd="5" destOrd="0" presId="urn:microsoft.com/office/officeart/2005/8/layout/hChevron3"/>
    <dgm:cxn modelId="{36D8A8CC-2FAC-4977-A82F-65B1000095F0}" type="presParOf" srcId="{DD6447F4-FBD9-364F-9E05-8E12C02DC852}" destId="{2A656C4C-8D5E-44FC-A6BC-567C76DE9ECA}"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dgm:spPr/>
      <dgm:t>
        <a:bodyPr/>
        <a:lstStyle/>
        <a:p>
          <a:r>
            <a:rPr lang="en-US" dirty="0" smtClean="0"/>
            <a:t>1970s-1994 </a:t>
          </a:r>
        </a:p>
        <a:p>
          <a:r>
            <a:rPr lang="en-US" dirty="0" smtClean="0"/>
            <a:t>Pre-Cairo</a:t>
          </a:r>
          <a:endParaRPr lang="en-US" dirty="0"/>
        </a:p>
      </dgm:t>
    </dgm:pt>
    <dgm:pt modelId="{F8502B08-D32B-9948-B011-B2C87F8830EC}" type="parTrans" cxnId="{BD7ECF3A-29EA-0B49-862F-D9E711B55084}">
      <dgm:prSet/>
      <dgm:spPr/>
      <dgm:t>
        <a:bodyPr/>
        <a:lstStyle/>
        <a:p>
          <a:endParaRPr lang="en-US"/>
        </a:p>
      </dgm:t>
    </dgm:pt>
    <dgm:pt modelId="{08F9E648-77FD-FA45-9C33-4917D43431B5}" type="sibTrans" cxnId="{BD7ECF3A-29EA-0B49-862F-D9E711B55084}">
      <dgm:prSet/>
      <dgm:spPr/>
      <dgm:t>
        <a:bodyPr/>
        <a:lstStyle/>
        <a:p>
          <a:endParaRPr lang="en-US"/>
        </a:p>
      </dgm:t>
    </dgm:pt>
    <dgm:pt modelId="{BAB7DDD2-91F9-D047-A2A8-FA6937213FE0}">
      <dgm:prSet phldrT="[Text]"/>
      <dgm:spPr/>
      <dgm:t>
        <a:bodyPr/>
        <a:lstStyle/>
        <a:p>
          <a:r>
            <a:rPr lang="en-US" dirty="0" smtClean="0"/>
            <a:t>1994</a:t>
          </a:r>
        </a:p>
        <a:p>
          <a:r>
            <a:rPr lang="en-US" dirty="0" smtClean="0"/>
            <a:t> International Conference on Population and Development</a:t>
          </a:r>
          <a:endParaRPr lang="en-US" dirty="0"/>
        </a:p>
      </dgm:t>
    </dgm:pt>
    <dgm:pt modelId="{941A90AD-AFD6-7A4E-824C-87218C0B225E}" type="parTrans" cxnId="{7AEAA392-D3AA-1F46-9A8E-AD63311CB892}">
      <dgm:prSet/>
      <dgm:spPr/>
      <dgm:t>
        <a:bodyPr/>
        <a:lstStyle/>
        <a:p>
          <a:endParaRPr lang="en-US"/>
        </a:p>
      </dgm:t>
    </dgm:pt>
    <dgm:pt modelId="{B596C681-C91D-034A-B05A-55C4AE45AEC2}" type="sibTrans" cxnId="{7AEAA392-D3AA-1F46-9A8E-AD63311CB892}">
      <dgm:prSet/>
      <dgm:spPr/>
      <dgm:t>
        <a:bodyPr/>
        <a:lstStyle/>
        <a:p>
          <a:endParaRPr lang="en-US"/>
        </a:p>
      </dgm:t>
    </dgm:pt>
    <dgm:pt modelId="{7548A139-9007-154F-AE89-C9F748228C8B}">
      <dgm:prSet phldrT="[Text]"/>
      <dgm:spPr/>
      <dgm:t>
        <a:bodyPr/>
        <a:lstStyle/>
        <a:p>
          <a:r>
            <a:rPr lang="en-US" dirty="0" smtClean="0"/>
            <a:t>2001 </a:t>
          </a:r>
        </a:p>
        <a:p>
          <a:r>
            <a:rPr lang="en-US" dirty="0" smtClean="0"/>
            <a:t>Millennium Development Goals</a:t>
          </a:r>
          <a:endParaRPr lang="en-US" dirty="0"/>
        </a:p>
      </dgm:t>
    </dgm:pt>
    <dgm:pt modelId="{A662276D-0542-3944-A0A3-1354007C1E3D}" type="parTrans" cxnId="{9C9FDFD0-6D4A-9144-8DD8-3C9C0DE7C7D3}">
      <dgm:prSet/>
      <dgm:spPr/>
      <dgm:t>
        <a:bodyPr/>
        <a:lstStyle/>
        <a:p>
          <a:endParaRPr lang="en-US"/>
        </a:p>
      </dgm:t>
    </dgm:pt>
    <dgm:pt modelId="{F7C2D6FC-0F9B-5744-8D37-7AB1B30221E3}" type="sibTrans" cxnId="{9C9FDFD0-6D4A-9144-8DD8-3C9C0DE7C7D3}">
      <dgm:prSet/>
      <dgm:spPr/>
      <dgm:t>
        <a:bodyPr/>
        <a:lstStyle/>
        <a:p>
          <a:endParaRPr lang="en-US"/>
        </a:p>
      </dgm:t>
    </dgm:pt>
    <dgm:pt modelId="{8722710B-EE3A-4A13-9584-69D9CFBADADB}">
      <dgm:prSet phldrT="[Text]"/>
      <dgm:spPr>
        <a:solidFill>
          <a:schemeClr val="accent2">
            <a:lumMod val="40000"/>
            <a:lumOff val="60000"/>
          </a:schemeClr>
        </a:solidFill>
      </dgm:spPr>
      <dgm:t>
        <a:bodyPr/>
        <a:lstStyle/>
        <a:p>
          <a:r>
            <a:rPr lang="en-US" dirty="0" smtClean="0"/>
            <a:t>2009 </a:t>
          </a:r>
        </a:p>
        <a:p>
          <a:r>
            <a:rPr lang="en-US" dirty="0" smtClean="0"/>
            <a:t>ICPD +15</a:t>
          </a:r>
        </a:p>
        <a:p>
          <a:r>
            <a:rPr lang="en-US" dirty="0" smtClean="0"/>
            <a:t>Kampala</a:t>
          </a:r>
          <a:endParaRPr lang="en-US" dirty="0"/>
        </a:p>
      </dgm:t>
    </dgm:pt>
    <dgm:pt modelId="{0F61761F-4AA3-45AA-8362-80231686BBCD}" type="parTrans" cxnId="{0FD8DB92-81B5-435F-81CB-62061A921B74}">
      <dgm:prSet/>
      <dgm:spPr/>
      <dgm:t>
        <a:bodyPr/>
        <a:lstStyle/>
        <a:p>
          <a:endParaRPr lang="en-US"/>
        </a:p>
      </dgm:t>
    </dgm:pt>
    <dgm:pt modelId="{96786C9C-9E07-4E2B-A49E-328C58087C9C}" type="sibTrans" cxnId="{0FD8DB92-81B5-435F-81CB-62061A921B74}">
      <dgm:prSet/>
      <dgm:spPr/>
      <dgm:t>
        <a:bodyPr/>
        <a:lstStyle/>
        <a:p>
          <a:endParaRPr lang="en-US"/>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5C57D197-CA70-4B35-8BE1-74D692F6540E}" type="pres">
      <dgm:prSet presAssocID="{F7C2D6FC-0F9B-5744-8D37-7AB1B30221E3}" presName="parSpace" presStyleCnt="0"/>
      <dgm:spPr/>
    </dgm:pt>
    <dgm:pt modelId="{2A656C4C-8D5E-44FC-A6BC-567C76DE9ECA}" type="pres">
      <dgm:prSet presAssocID="{8722710B-EE3A-4A13-9584-69D9CFBADADB}" presName="parTxOnly" presStyleLbl="node1" presStyleIdx="3" presStyleCnt="4">
        <dgm:presLayoutVars>
          <dgm:bulletEnabled val="1"/>
        </dgm:presLayoutVars>
      </dgm:prSet>
      <dgm:spPr/>
      <dgm:t>
        <a:bodyPr/>
        <a:lstStyle/>
        <a:p>
          <a:endParaRPr lang="en-US"/>
        </a:p>
      </dgm:t>
    </dgm:pt>
  </dgm:ptLst>
  <dgm:cxnLst>
    <dgm:cxn modelId="{0FD8DB92-81B5-435F-81CB-62061A921B74}" srcId="{E22687BC-F4CB-CF4E-88C6-2D056889FCBA}" destId="{8722710B-EE3A-4A13-9584-69D9CFBADADB}" srcOrd="3" destOrd="0" parTransId="{0F61761F-4AA3-45AA-8362-80231686BBCD}" sibTransId="{96786C9C-9E07-4E2B-A49E-328C58087C9C}"/>
    <dgm:cxn modelId="{0741522E-2DD2-41B3-A0D4-FBBC74EAD0BD}" type="presOf" srcId="{7548A139-9007-154F-AE89-C9F748228C8B}" destId="{C83D4683-D5BE-4E4B-9751-1FE8BC596A48}" srcOrd="0" destOrd="0" presId="urn:microsoft.com/office/officeart/2005/8/layout/hChevron3"/>
    <dgm:cxn modelId="{7AEAA392-D3AA-1F46-9A8E-AD63311CB892}" srcId="{E22687BC-F4CB-CF4E-88C6-2D056889FCBA}" destId="{BAB7DDD2-91F9-D047-A2A8-FA6937213FE0}" srcOrd="1" destOrd="0" parTransId="{941A90AD-AFD6-7A4E-824C-87218C0B225E}" sibTransId="{B596C681-C91D-034A-B05A-55C4AE45AEC2}"/>
    <dgm:cxn modelId="{9C9FDFD0-6D4A-9144-8DD8-3C9C0DE7C7D3}" srcId="{E22687BC-F4CB-CF4E-88C6-2D056889FCBA}" destId="{7548A139-9007-154F-AE89-C9F748228C8B}" srcOrd="2" destOrd="0" parTransId="{A662276D-0542-3944-A0A3-1354007C1E3D}" sibTransId="{F7C2D6FC-0F9B-5744-8D37-7AB1B30221E3}"/>
    <dgm:cxn modelId="{4F28C3C9-99B7-4F4E-B74E-412549500751}" type="presOf" srcId="{E22687BC-F4CB-CF4E-88C6-2D056889FCBA}" destId="{DD6447F4-FBD9-364F-9E05-8E12C02DC852}" srcOrd="0" destOrd="0" presId="urn:microsoft.com/office/officeart/2005/8/layout/hChevron3"/>
    <dgm:cxn modelId="{AF2B6183-470C-4B01-B732-609EA494644F}" type="presOf" srcId="{BAB7DDD2-91F9-D047-A2A8-FA6937213FE0}" destId="{483F852D-ED11-654D-954E-88F4F397C02E}" srcOrd="0" destOrd="0" presId="urn:microsoft.com/office/officeart/2005/8/layout/hChevron3"/>
    <dgm:cxn modelId="{BD7ECF3A-29EA-0B49-862F-D9E711B55084}" srcId="{E22687BC-F4CB-CF4E-88C6-2D056889FCBA}" destId="{C254599F-8C4A-DD48-82FD-565E46337950}" srcOrd="0" destOrd="0" parTransId="{F8502B08-D32B-9948-B011-B2C87F8830EC}" sibTransId="{08F9E648-77FD-FA45-9C33-4917D43431B5}"/>
    <dgm:cxn modelId="{2BEAA6EA-1D0F-4D14-B859-D9161138D2AE}" type="presOf" srcId="{8722710B-EE3A-4A13-9584-69D9CFBADADB}" destId="{2A656C4C-8D5E-44FC-A6BC-567C76DE9ECA}" srcOrd="0" destOrd="0" presId="urn:microsoft.com/office/officeart/2005/8/layout/hChevron3"/>
    <dgm:cxn modelId="{09533DB6-B7FE-4ED8-905B-497E2DCDAAE0}" type="presOf" srcId="{C254599F-8C4A-DD48-82FD-565E46337950}" destId="{86551169-6263-5547-83C2-BBA183B0957C}" srcOrd="0" destOrd="0" presId="urn:microsoft.com/office/officeart/2005/8/layout/hChevron3"/>
    <dgm:cxn modelId="{3EDDDA76-443D-4EE9-ABC8-FEEB248EE682}" type="presParOf" srcId="{DD6447F4-FBD9-364F-9E05-8E12C02DC852}" destId="{86551169-6263-5547-83C2-BBA183B0957C}" srcOrd="0" destOrd="0" presId="urn:microsoft.com/office/officeart/2005/8/layout/hChevron3"/>
    <dgm:cxn modelId="{FC7C1DC1-21F9-40E5-95B8-6017F877BD36}" type="presParOf" srcId="{DD6447F4-FBD9-364F-9E05-8E12C02DC852}" destId="{0503F261-5C72-464E-9CC8-9A98FC4BF0D1}" srcOrd="1" destOrd="0" presId="urn:microsoft.com/office/officeart/2005/8/layout/hChevron3"/>
    <dgm:cxn modelId="{4CB2B7F6-73E8-490C-B04A-8CB4B174E618}" type="presParOf" srcId="{DD6447F4-FBD9-364F-9E05-8E12C02DC852}" destId="{483F852D-ED11-654D-954E-88F4F397C02E}" srcOrd="2" destOrd="0" presId="urn:microsoft.com/office/officeart/2005/8/layout/hChevron3"/>
    <dgm:cxn modelId="{4EC62C7C-DF28-442B-BDD4-9774518B0C00}" type="presParOf" srcId="{DD6447F4-FBD9-364F-9E05-8E12C02DC852}" destId="{D2F018F4-E5D4-F646-84CE-558768030213}" srcOrd="3" destOrd="0" presId="urn:microsoft.com/office/officeart/2005/8/layout/hChevron3"/>
    <dgm:cxn modelId="{BF64CAC7-9B18-4C0A-A649-36B684D97A6B}" type="presParOf" srcId="{DD6447F4-FBD9-364F-9E05-8E12C02DC852}" destId="{C83D4683-D5BE-4E4B-9751-1FE8BC596A48}" srcOrd="4" destOrd="0" presId="urn:microsoft.com/office/officeart/2005/8/layout/hChevron3"/>
    <dgm:cxn modelId="{C01B22DF-E430-4FCB-893D-92691D673DAB}" type="presParOf" srcId="{DD6447F4-FBD9-364F-9E05-8E12C02DC852}" destId="{5C57D197-CA70-4B35-8BE1-74D692F6540E}" srcOrd="5" destOrd="0" presId="urn:microsoft.com/office/officeart/2005/8/layout/hChevron3"/>
    <dgm:cxn modelId="{E884C007-4820-49D8-B1EF-5C85789B6D05}" type="presParOf" srcId="{DD6447F4-FBD9-364F-9E05-8E12C02DC852}" destId="{2A656C4C-8D5E-44FC-A6BC-567C76DE9ECA}"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2687BC-F4CB-CF4E-88C6-2D056889FCBA}" type="doc">
      <dgm:prSet loTypeId="urn:microsoft.com/office/officeart/2005/8/layout/hChevron3" loCatId="process" qsTypeId="urn:microsoft.com/office/officeart/2005/8/quickstyle/simple2" qsCatId="simple" csTypeId="urn:microsoft.com/office/officeart/2005/8/colors/accent2_2" csCatId="accent2" phldr="1"/>
      <dgm:spPr/>
    </dgm:pt>
    <dgm:pt modelId="{C254599F-8C4A-DD48-82FD-565E46337950}">
      <dgm:prSet phldrT="[Text]"/>
      <dgm:spPr/>
      <dgm:t>
        <a:bodyPr/>
        <a:lstStyle/>
        <a:p>
          <a:r>
            <a:rPr lang="en-US" dirty="0" smtClean="0"/>
            <a:t>1970s-1994 </a:t>
          </a:r>
        </a:p>
        <a:p>
          <a:r>
            <a:rPr lang="en-US" dirty="0" smtClean="0"/>
            <a:t>Pre-Cairo</a:t>
          </a:r>
          <a:endParaRPr lang="en-US" dirty="0"/>
        </a:p>
      </dgm:t>
    </dgm:pt>
    <dgm:pt modelId="{F8502B08-D32B-9948-B011-B2C87F8830EC}" type="parTrans" cxnId="{BD7ECF3A-29EA-0B49-862F-D9E711B55084}">
      <dgm:prSet/>
      <dgm:spPr/>
      <dgm:t>
        <a:bodyPr/>
        <a:lstStyle/>
        <a:p>
          <a:endParaRPr lang="en-US"/>
        </a:p>
      </dgm:t>
    </dgm:pt>
    <dgm:pt modelId="{08F9E648-77FD-FA45-9C33-4917D43431B5}" type="sibTrans" cxnId="{BD7ECF3A-29EA-0B49-862F-D9E711B55084}">
      <dgm:prSet/>
      <dgm:spPr/>
      <dgm:t>
        <a:bodyPr/>
        <a:lstStyle/>
        <a:p>
          <a:endParaRPr lang="en-US"/>
        </a:p>
      </dgm:t>
    </dgm:pt>
    <dgm:pt modelId="{BAB7DDD2-91F9-D047-A2A8-FA6937213FE0}">
      <dgm:prSet phldrT="[Text]"/>
      <dgm:spPr/>
      <dgm:t>
        <a:bodyPr/>
        <a:lstStyle/>
        <a:p>
          <a:r>
            <a:rPr lang="en-US" dirty="0" smtClean="0"/>
            <a:t>1994</a:t>
          </a:r>
        </a:p>
        <a:p>
          <a:r>
            <a:rPr lang="en-US" dirty="0" smtClean="0"/>
            <a:t> International Conference on Population and Development</a:t>
          </a:r>
          <a:endParaRPr lang="en-US" dirty="0"/>
        </a:p>
      </dgm:t>
    </dgm:pt>
    <dgm:pt modelId="{941A90AD-AFD6-7A4E-824C-87218C0B225E}" type="parTrans" cxnId="{7AEAA392-D3AA-1F46-9A8E-AD63311CB892}">
      <dgm:prSet/>
      <dgm:spPr/>
      <dgm:t>
        <a:bodyPr/>
        <a:lstStyle/>
        <a:p>
          <a:endParaRPr lang="en-US"/>
        </a:p>
      </dgm:t>
    </dgm:pt>
    <dgm:pt modelId="{B596C681-C91D-034A-B05A-55C4AE45AEC2}" type="sibTrans" cxnId="{7AEAA392-D3AA-1F46-9A8E-AD63311CB892}">
      <dgm:prSet/>
      <dgm:spPr/>
      <dgm:t>
        <a:bodyPr/>
        <a:lstStyle/>
        <a:p>
          <a:endParaRPr lang="en-US"/>
        </a:p>
      </dgm:t>
    </dgm:pt>
    <dgm:pt modelId="{7548A139-9007-154F-AE89-C9F748228C8B}">
      <dgm:prSet phldrT="[Text]"/>
      <dgm:spPr/>
      <dgm:t>
        <a:bodyPr/>
        <a:lstStyle/>
        <a:p>
          <a:r>
            <a:rPr lang="en-US" dirty="0" smtClean="0"/>
            <a:t>2001 </a:t>
          </a:r>
        </a:p>
        <a:p>
          <a:r>
            <a:rPr lang="en-US" dirty="0" smtClean="0"/>
            <a:t>Millennium Development Goals</a:t>
          </a:r>
          <a:endParaRPr lang="en-US" dirty="0"/>
        </a:p>
      </dgm:t>
    </dgm:pt>
    <dgm:pt modelId="{A662276D-0542-3944-A0A3-1354007C1E3D}" type="parTrans" cxnId="{9C9FDFD0-6D4A-9144-8DD8-3C9C0DE7C7D3}">
      <dgm:prSet/>
      <dgm:spPr/>
      <dgm:t>
        <a:bodyPr/>
        <a:lstStyle/>
        <a:p>
          <a:endParaRPr lang="en-US"/>
        </a:p>
      </dgm:t>
    </dgm:pt>
    <dgm:pt modelId="{F7C2D6FC-0F9B-5744-8D37-7AB1B30221E3}" type="sibTrans" cxnId="{9C9FDFD0-6D4A-9144-8DD8-3C9C0DE7C7D3}">
      <dgm:prSet/>
      <dgm:spPr/>
      <dgm:t>
        <a:bodyPr/>
        <a:lstStyle/>
        <a:p>
          <a:endParaRPr lang="en-US"/>
        </a:p>
      </dgm:t>
    </dgm:pt>
    <dgm:pt modelId="{8722710B-EE3A-4A13-9584-69D9CFBADADB}">
      <dgm:prSet phldrT="[Text]"/>
      <dgm:spPr/>
      <dgm:t>
        <a:bodyPr/>
        <a:lstStyle/>
        <a:p>
          <a:r>
            <a:rPr lang="en-US" dirty="0" smtClean="0"/>
            <a:t>2009 ICPD +15</a:t>
          </a:r>
          <a:endParaRPr lang="en-US" dirty="0"/>
        </a:p>
      </dgm:t>
    </dgm:pt>
    <dgm:pt modelId="{0F61761F-4AA3-45AA-8362-80231686BBCD}" type="parTrans" cxnId="{0FD8DB92-81B5-435F-81CB-62061A921B74}">
      <dgm:prSet/>
      <dgm:spPr/>
      <dgm:t>
        <a:bodyPr/>
        <a:lstStyle/>
        <a:p>
          <a:endParaRPr lang="en-US"/>
        </a:p>
      </dgm:t>
    </dgm:pt>
    <dgm:pt modelId="{96786C9C-9E07-4E2B-A49E-328C58087C9C}" type="sibTrans" cxnId="{0FD8DB92-81B5-435F-81CB-62061A921B74}">
      <dgm:prSet/>
      <dgm:spPr/>
      <dgm:t>
        <a:bodyPr/>
        <a:lstStyle/>
        <a:p>
          <a:endParaRPr lang="en-US"/>
        </a:p>
      </dgm:t>
    </dgm:pt>
    <dgm:pt modelId="{DD6447F4-FBD9-364F-9E05-8E12C02DC852}" type="pres">
      <dgm:prSet presAssocID="{E22687BC-F4CB-CF4E-88C6-2D056889FCBA}" presName="Name0" presStyleCnt="0">
        <dgm:presLayoutVars>
          <dgm:dir/>
          <dgm:resizeHandles val="exact"/>
        </dgm:presLayoutVars>
      </dgm:prSet>
      <dgm:spPr/>
    </dgm:pt>
    <dgm:pt modelId="{86551169-6263-5547-83C2-BBA183B0957C}" type="pres">
      <dgm:prSet presAssocID="{C254599F-8C4A-DD48-82FD-565E46337950}" presName="parTxOnly" presStyleLbl="node1" presStyleIdx="0" presStyleCnt="4">
        <dgm:presLayoutVars>
          <dgm:bulletEnabled val="1"/>
        </dgm:presLayoutVars>
      </dgm:prSet>
      <dgm:spPr/>
      <dgm:t>
        <a:bodyPr/>
        <a:lstStyle/>
        <a:p>
          <a:endParaRPr lang="en-US"/>
        </a:p>
      </dgm:t>
    </dgm:pt>
    <dgm:pt modelId="{0503F261-5C72-464E-9CC8-9A98FC4BF0D1}" type="pres">
      <dgm:prSet presAssocID="{08F9E648-77FD-FA45-9C33-4917D43431B5}" presName="parSpace" presStyleCnt="0"/>
      <dgm:spPr/>
    </dgm:pt>
    <dgm:pt modelId="{483F852D-ED11-654D-954E-88F4F397C02E}" type="pres">
      <dgm:prSet presAssocID="{BAB7DDD2-91F9-D047-A2A8-FA6937213FE0}" presName="parTxOnly" presStyleLbl="node1" presStyleIdx="1" presStyleCnt="4">
        <dgm:presLayoutVars>
          <dgm:bulletEnabled val="1"/>
        </dgm:presLayoutVars>
      </dgm:prSet>
      <dgm:spPr/>
      <dgm:t>
        <a:bodyPr/>
        <a:lstStyle/>
        <a:p>
          <a:endParaRPr lang="en-US"/>
        </a:p>
      </dgm:t>
    </dgm:pt>
    <dgm:pt modelId="{D2F018F4-E5D4-F646-84CE-558768030213}" type="pres">
      <dgm:prSet presAssocID="{B596C681-C91D-034A-B05A-55C4AE45AEC2}" presName="parSpace" presStyleCnt="0"/>
      <dgm:spPr/>
    </dgm:pt>
    <dgm:pt modelId="{C83D4683-D5BE-4E4B-9751-1FE8BC596A48}" type="pres">
      <dgm:prSet presAssocID="{7548A139-9007-154F-AE89-C9F748228C8B}" presName="parTxOnly" presStyleLbl="node1" presStyleIdx="2" presStyleCnt="4">
        <dgm:presLayoutVars>
          <dgm:bulletEnabled val="1"/>
        </dgm:presLayoutVars>
      </dgm:prSet>
      <dgm:spPr/>
      <dgm:t>
        <a:bodyPr/>
        <a:lstStyle/>
        <a:p>
          <a:endParaRPr lang="en-US"/>
        </a:p>
      </dgm:t>
    </dgm:pt>
    <dgm:pt modelId="{5C57D197-CA70-4B35-8BE1-74D692F6540E}" type="pres">
      <dgm:prSet presAssocID="{F7C2D6FC-0F9B-5744-8D37-7AB1B30221E3}" presName="parSpace" presStyleCnt="0"/>
      <dgm:spPr/>
    </dgm:pt>
    <dgm:pt modelId="{2A656C4C-8D5E-44FC-A6BC-567C76DE9ECA}" type="pres">
      <dgm:prSet presAssocID="{8722710B-EE3A-4A13-9584-69D9CFBADADB}" presName="parTxOnly" presStyleLbl="node1" presStyleIdx="3" presStyleCnt="4">
        <dgm:presLayoutVars>
          <dgm:bulletEnabled val="1"/>
        </dgm:presLayoutVars>
      </dgm:prSet>
      <dgm:spPr/>
      <dgm:t>
        <a:bodyPr/>
        <a:lstStyle/>
        <a:p>
          <a:endParaRPr lang="en-US"/>
        </a:p>
      </dgm:t>
    </dgm:pt>
  </dgm:ptLst>
  <dgm:cxnLst>
    <dgm:cxn modelId="{0FD8DB92-81B5-435F-81CB-62061A921B74}" srcId="{E22687BC-F4CB-CF4E-88C6-2D056889FCBA}" destId="{8722710B-EE3A-4A13-9584-69D9CFBADADB}" srcOrd="3" destOrd="0" parTransId="{0F61761F-4AA3-45AA-8362-80231686BBCD}" sibTransId="{96786C9C-9E07-4E2B-A49E-328C58087C9C}"/>
    <dgm:cxn modelId="{7AEAA392-D3AA-1F46-9A8E-AD63311CB892}" srcId="{E22687BC-F4CB-CF4E-88C6-2D056889FCBA}" destId="{BAB7DDD2-91F9-D047-A2A8-FA6937213FE0}" srcOrd="1" destOrd="0" parTransId="{941A90AD-AFD6-7A4E-824C-87218C0B225E}" sibTransId="{B596C681-C91D-034A-B05A-55C4AE45AEC2}"/>
    <dgm:cxn modelId="{3819E9DB-8AC3-4289-81E4-DCF5704C8D5E}" type="presOf" srcId="{8722710B-EE3A-4A13-9584-69D9CFBADADB}" destId="{2A656C4C-8D5E-44FC-A6BC-567C76DE9ECA}" srcOrd="0" destOrd="0" presId="urn:microsoft.com/office/officeart/2005/8/layout/hChevron3"/>
    <dgm:cxn modelId="{8B74908D-24FD-4F99-9534-05F57A740316}" type="presOf" srcId="{BAB7DDD2-91F9-D047-A2A8-FA6937213FE0}" destId="{483F852D-ED11-654D-954E-88F4F397C02E}" srcOrd="0" destOrd="0" presId="urn:microsoft.com/office/officeart/2005/8/layout/hChevron3"/>
    <dgm:cxn modelId="{9C9FDFD0-6D4A-9144-8DD8-3C9C0DE7C7D3}" srcId="{E22687BC-F4CB-CF4E-88C6-2D056889FCBA}" destId="{7548A139-9007-154F-AE89-C9F748228C8B}" srcOrd="2" destOrd="0" parTransId="{A662276D-0542-3944-A0A3-1354007C1E3D}" sibTransId="{F7C2D6FC-0F9B-5744-8D37-7AB1B30221E3}"/>
    <dgm:cxn modelId="{D781F0EE-1B1B-41C9-B250-B18ECEC0065F}" type="presOf" srcId="{C254599F-8C4A-DD48-82FD-565E46337950}" destId="{86551169-6263-5547-83C2-BBA183B0957C}" srcOrd="0" destOrd="0" presId="urn:microsoft.com/office/officeart/2005/8/layout/hChevron3"/>
    <dgm:cxn modelId="{BD7ECF3A-29EA-0B49-862F-D9E711B55084}" srcId="{E22687BC-F4CB-CF4E-88C6-2D056889FCBA}" destId="{C254599F-8C4A-DD48-82FD-565E46337950}" srcOrd="0" destOrd="0" parTransId="{F8502B08-D32B-9948-B011-B2C87F8830EC}" sibTransId="{08F9E648-77FD-FA45-9C33-4917D43431B5}"/>
    <dgm:cxn modelId="{FE196DC7-C827-447C-942C-57D1CAEBA1D2}" type="presOf" srcId="{E22687BC-F4CB-CF4E-88C6-2D056889FCBA}" destId="{DD6447F4-FBD9-364F-9E05-8E12C02DC852}" srcOrd="0" destOrd="0" presId="urn:microsoft.com/office/officeart/2005/8/layout/hChevron3"/>
    <dgm:cxn modelId="{BC48BC22-7D1C-4763-A2D1-127394B66496}" type="presOf" srcId="{7548A139-9007-154F-AE89-C9F748228C8B}" destId="{C83D4683-D5BE-4E4B-9751-1FE8BC596A48}" srcOrd="0" destOrd="0" presId="urn:microsoft.com/office/officeart/2005/8/layout/hChevron3"/>
    <dgm:cxn modelId="{FC34C271-0034-4617-817F-1330123B8959}" type="presParOf" srcId="{DD6447F4-FBD9-364F-9E05-8E12C02DC852}" destId="{86551169-6263-5547-83C2-BBA183B0957C}" srcOrd="0" destOrd="0" presId="urn:microsoft.com/office/officeart/2005/8/layout/hChevron3"/>
    <dgm:cxn modelId="{93F080C3-A3A6-41EB-A5E6-EF1E958B36C3}" type="presParOf" srcId="{DD6447F4-FBD9-364F-9E05-8E12C02DC852}" destId="{0503F261-5C72-464E-9CC8-9A98FC4BF0D1}" srcOrd="1" destOrd="0" presId="urn:microsoft.com/office/officeart/2005/8/layout/hChevron3"/>
    <dgm:cxn modelId="{1210D128-D7FE-4F58-9CC2-705FEEC1DFA4}" type="presParOf" srcId="{DD6447F4-FBD9-364F-9E05-8E12C02DC852}" destId="{483F852D-ED11-654D-954E-88F4F397C02E}" srcOrd="2" destOrd="0" presId="urn:microsoft.com/office/officeart/2005/8/layout/hChevron3"/>
    <dgm:cxn modelId="{1DE00CEE-1E9B-4BF6-A5FD-DD15DFE2F2B4}" type="presParOf" srcId="{DD6447F4-FBD9-364F-9E05-8E12C02DC852}" destId="{D2F018F4-E5D4-F646-84CE-558768030213}" srcOrd="3" destOrd="0" presId="urn:microsoft.com/office/officeart/2005/8/layout/hChevron3"/>
    <dgm:cxn modelId="{24BAF8CE-0841-455A-B9EB-4252DA6DB819}" type="presParOf" srcId="{DD6447F4-FBD9-364F-9E05-8E12C02DC852}" destId="{C83D4683-D5BE-4E4B-9751-1FE8BC596A48}" srcOrd="4" destOrd="0" presId="urn:microsoft.com/office/officeart/2005/8/layout/hChevron3"/>
    <dgm:cxn modelId="{FDFBDBC6-AC1B-4F00-A9EE-497ED55B5EAC}" type="presParOf" srcId="{DD6447F4-FBD9-364F-9E05-8E12C02DC852}" destId="{5C57D197-CA70-4B35-8BE1-74D692F6540E}" srcOrd="5" destOrd="0" presId="urn:microsoft.com/office/officeart/2005/8/layout/hChevron3"/>
    <dgm:cxn modelId="{9CBF6C4C-2D07-4CB8-823A-51030D5C00E8}" type="presParOf" srcId="{DD6447F4-FBD9-364F-9E05-8E12C02DC852}" destId="{2A656C4C-8D5E-44FC-A6BC-567C76DE9ECA}" srcOrd="6"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48DD8F-4283-864B-9F90-9F383FE04866}" type="doc">
      <dgm:prSet loTypeId="urn:microsoft.com/office/officeart/2005/8/layout/hChevron3" loCatId="process" qsTypeId="urn:microsoft.com/office/officeart/2005/8/quickstyle/simple2" qsCatId="simple" csTypeId="urn:microsoft.com/office/officeart/2005/8/colors/accent2_2" csCatId="accent2" phldr="1"/>
      <dgm:spPr/>
    </dgm:pt>
    <dgm:pt modelId="{921661CE-0C65-9E48-BFF2-5BBF1A2B91EB}">
      <dgm:prSet phldrT="[Text]"/>
      <dgm:spPr>
        <a:solidFill>
          <a:schemeClr val="accent2">
            <a:lumMod val="60000"/>
            <a:lumOff val="40000"/>
          </a:schemeClr>
        </a:solidFill>
      </dgm:spPr>
      <dgm:t>
        <a:bodyPr/>
        <a:lstStyle/>
        <a:p>
          <a:r>
            <a:rPr lang="en-US" dirty="0" smtClean="0"/>
            <a:t>Inputs</a:t>
          </a:r>
          <a:endParaRPr lang="en-US" dirty="0"/>
        </a:p>
      </dgm:t>
    </dgm:pt>
    <dgm:pt modelId="{2527E065-CCCC-0649-9312-2214EA8D3C36}" type="parTrans" cxnId="{9CDC152B-BEBB-6B46-A8CD-13E4CA29AE0D}">
      <dgm:prSet/>
      <dgm:spPr/>
      <dgm:t>
        <a:bodyPr/>
        <a:lstStyle/>
        <a:p>
          <a:endParaRPr lang="en-US"/>
        </a:p>
      </dgm:t>
    </dgm:pt>
    <dgm:pt modelId="{FCCF916A-C862-0942-B7FC-04152DFBB807}" type="sibTrans" cxnId="{9CDC152B-BEBB-6B46-A8CD-13E4CA29AE0D}">
      <dgm:prSet/>
      <dgm:spPr/>
      <dgm:t>
        <a:bodyPr/>
        <a:lstStyle/>
        <a:p>
          <a:endParaRPr lang="en-US"/>
        </a:p>
      </dgm:t>
    </dgm:pt>
    <dgm:pt modelId="{39D8E39F-9016-374D-9C57-FE7FD9F98BE9}">
      <dgm:prSet phldrT="[Text]"/>
      <dgm:spPr/>
      <dgm:t>
        <a:bodyPr/>
        <a:lstStyle/>
        <a:p>
          <a:r>
            <a:rPr lang="en-US" dirty="0" smtClean="0"/>
            <a:t>Outcomes</a:t>
          </a:r>
          <a:endParaRPr lang="en-US" dirty="0"/>
        </a:p>
      </dgm:t>
    </dgm:pt>
    <dgm:pt modelId="{4D53F772-C372-BA4D-9F03-BB72192A3D32}" type="parTrans" cxnId="{C32086EC-5865-7D48-AE3F-1934026AFC60}">
      <dgm:prSet/>
      <dgm:spPr/>
      <dgm:t>
        <a:bodyPr/>
        <a:lstStyle/>
        <a:p>
          <a:endParaRPr lang="en-US"/>
        </a:p>
      </dgm:t>
    </dgm:pt>
    <dgm:pt modelId="{22182275-30CD-C549-B767-3A598BBEDF14}" type="sibTrans" cxnId="{C32086EC-5865-7D48-AE3F-1934026AFC60}">
      <dgm:prSet/>
      <dgm:spPr/>
      <dgm:t>
        <a:bodyPr/>
        <a:lstStyle/>
        <a:p>
          <a:endParaRPr lang="en-US"/>
        </a:p>
      </dgm:t>
    </dgm:pt>
    <dgm:pt modelId="{2710D4A9-BB74-FB44-B41A-5D99C506095A}">
      <dgm:prSet phldrT="[Text]"/>
      <dgm:spPr/>
      <dgm:t>
        <a:bodyPr/>
        <a:lstStyle/>
        <a:p>
          <a:r>
            <a:rPr lang="en-US" dirty="0" smtClean="0"/>
            <a:t>Intermediate</a:t>
          </a:r>
          <a:endParaRPr lang="en-US" dirty="0"/>
        </a:p>
      </dgm:t>
    </dgm:pt>
    <dgm:pt modelId="{B48F34AE-BF8B-D841-B927-61D63CBE45F6}" type="parTrans" cxnId="{70A51426-81E0-9242-88B5-B4B2C9C55F44}">
      <dgm:prSet/>
      <dgm:spPr/>
      <dgm:t>
        <a:bodyPr/>
        <a:lstStyle/>
        <a:p>
          <a:endParaRPr lang="en-US"/>
        </a:p>
      </dgm:t>
    </dgm:pt>
    <dgm:pt modelId="{A7956A5C-5A4C-E940-9F83-564524455A21}" type="sibTrans" cxnId="{70A51426-81E0-9242-88B5-B4B2C9C55F44}">
      <dgm:prSet/>
      <dgm:spPr/>
      <dgm:t>
        <a:bodyPr/>
        <a:lstStyle/>
        <a:p>
          <a:endParaRPr lang="en-US"/>
        </a:p>
      </dgm:t>
    </dgm:pt>
    <dgm:pt modelId="{990272E3-E38F-9046-93C9-B0234255A3BC}">
      <dgm:prSet phldrT="[Text]"/>
      <dgm:spPr/>
      <dgm:t>
        <a:bodyPr/>
        <a:lstStyle/>
        <a:p>
          <a:r>
            <a:rPr lang="en-US" dirty="0" smtClean="0"/>
            <a:t>Long-term</a:t>
          </a:r>
          <a:endParaRPr lang="en-US" dirty="0"/>
        </a:p>
      </dgm:t>
    </dgm:pt>
    <dgm:pt modelId="{368D2737-3958-104E-B62C-80218EBB1DDF}" type="parTrans" cxnId="{BA3F4D1A-AFAA-3249-8B33-43CE82D03E41}">
      <dgm:prSet/>
      <dgm:spPr/>
      <dgm:t>
        <a:bodyPr/>
        <a:lstStyle/>
        <a:p>
          <a:endParaRPr lang="en-US"/>
        </a:p>
      </dgm:t>
    </dgm:pt>
    <dgm:pt modelId="{BC624323-693C-EC4F-8A98-15D3CCD536CA}" type="sibTrans" cxnId="{BA3F4D1A-AFAA-3249-8B33-43CE82D03E41}">
      <dgm:prSet/>
      <dgm:spPr/>
      <dgm:t>
        <a:bodyPr/>
        <a:lstStyle/>
        <a:p>
          <a:endParaRPr lang="en-US"/>
        </a:p>
      </dgm:t>
    </dgm:pt>
    <dgm:pt modelId="{1A434526-ADCF-374E-9294-2EFE5D429C8C}">
      <dgm:prSet phldrT="[Text]"/>
      <dgm:spPr/>
      <dgm:t>
        <a:bodyPr/>
        <a:lstStyle/>
        <a:p>
          <a:r>
            <a:rPr lang="en-US" dirty="0" smtClean="0"/>
            <a:t>Service</a:t>
          </a:r>
          <a:endParaRPr lang="en-US" dirty="0"/>
        </a:p>
      </dgm:t>
    </dgm:pt>
    <dgm:pt modelId="{5128CEE1-6D03-D048-8E27-3D83F3806B93}">
      <dgm:prSet phldrT="[Text]"/>
      <dgm:spPr/>
      <dgm:t>
        <a:bodyPr/>
        <a:lstStyle/>
        <a:p>
          <a:r>
            <a:rPr lang="en-US" dirty="0" smtClean="0"/>
            <a:t>Functional</a:t>
          </a:r>
          <a:endParaRPr lang="en-US" dirty="0"/>
        </a:p>
      </dgm:t>
    </dgm:pt>
    <dgm:pt modelId="{11D45179-9ED0-A145-9808-C4C5DA9E68E2}">
      <dgm:prSet phldrT="[Text]"/>
      <dgm:spPr/>
      <dgm:t>
        <a:bodyPr/>
        <a:lstStyle/>
        <a:p>
          <a:r>
            <a:rPr lang="en-US" dirty="0" smtClean="0"/>
            <a:t>Outputs</a:t>
          </a:r>
          <a:endParaRPr lang="en-US" dirty="0"/>
        </a:p>
      </dgm:t>
    </dgm:pt>
    <dgm:pt modelId="{14D52C59-44A2-3646-A9E3-11AC69A555FD}" type="sibTrans" cxnId="{509D72E0-3FD5-B14B-80C4-3B0638D7C747}">
      <dgm:prSet/>
      <dgm:spPr/>
      <dgm:t>
        <a:bodyPr/>
        <a:lstStyle/>
        <a:p>
          <a:endParaRPr lang="en-US"/>
        </a:p>
      </dgm:t>
    </dgm:pt>
    <dgm:pt modelId="{2A364E76-F6BA-DD42-8DE7-7CF427F487A0}" type="parTrans" cxnId="{509D72E0-3FD5-B14B-80C4-3B0638D7C747}">
      <dgm:prSet/>
      <dgm:spPr/>
      <dgm:t>
        <a:bodyPr/>
        <a:lstStyle/>
        <a:p>
          <a:endParaRPr lang="en-US"/>
        </a:p>
      </dgm:t>
    </dgm:pt>
    <dgm:pt modelId="{685C31C5-6263-C549-8C4F-37563D7C51AE}" type="sibTrans" cxnId="{3E6BFD8F-16D5-8E4C-B0E9-E43E77297AD3}">
      <dgm:prSet/>
      <dgm:spPr/>
      <dgm:t>
        <a:bodyPr/>
        <a:lstStyle/>
        <a:p>
          <a:endParaRPr lang="en-US"/>
        </a:p>
      </dgm:t>
    </dgm:pt>
    <dgm:pt modelId="{8C27A758-BB64-4844-8AE9-D8357961F09C}" type="parTrans" cxnId="{3E6BFD8F-16D5-8E4C-B0E9-E43E77297AD3}">
      <dgm:prSet/>
      <dgm:spPr/>
      <dgm:t>
        <a:bodyPr/>
        <a:lstStyle/>
        <a:p>
          <a:endParaRPr lang="en-US"/>
        </a:p>
      </dgm:t>
    </dgm:pt>
    <dgm:pt modelId="{F02D15C4-1C87-0049-8AF1-FB01BFB09588}" type="sibTrans" cxnId="{20892D29-61C6-9D43-B819-AD7CDE87084D}">
      <dgm:prSet/>
      <dgm:spPr/>
      <dgm:t>
        <a:bodyPr/>
        <a:lstStyle/>
        <a:p>
          <a:endParaRPr lang="en-US"/>
        </a:p>
      </dgm:t>
    </dgm:pt>
    <dgm:pt modelId="{06A9A02C-CF4A-5043-8F31-32808B9BBBA9}" type="parTrans" cxnId="{20892D29-61C6-9D43-B819-AD7CDE87084D}">
      <dgm:prSet/>
      <dgm:spPr/>
      <dgm:t>
        <a:bodyPr/>
        <a:lstStyle/>
        <a:p>
          <a:endParaRPr lang="en-US"/>
        </a:p>
      </dgm:t>
    </dgm:pt>
    <dgm:pt modelId="{CB5F7830-E0C6-C44A-A037-7F91E721B15E}" type="pres">
      <dgm:prSet presAssocID="{6248DD8F-4283-864B-9F90-9F383FE04866}" presName="Name0" presStyleCnt="0">
        <dgm:presLayoutVars>
          <dgm:dir/>
          <dgm:resizeHandles val="exact"/>
        </dgm:presLayoutVars>
      </dgm:prSet>
      <dgm:spPr/>
    </dgm:pt>
    <dgm:pt modelId="{84C3B24C-8028-2548-BA11-BD4990F538F9}" type="pres">
      <dgm:prSet presAssocID="{921661CE-0C65-9E48-BFF2-5BBF1A2B91EB}" presName="parAndChTx" presStyleLbl="node1" presStyleIdx="0" presStyleCnt="3">
        <dgm:presLayoutVars>
          <dgm:bulletEnabled val="1"/>
        </dgm:presLayoutVars>
      </dgm:prSet>
      <dgm:spPr/>
      <dgm:t>
        <a:bodyPr/>
        <a:lstStyle/>
        <a:p>
          <a:endParaRPr lang="en-US"/>
        </a:p>
      </dgm:t>
    </dgm:pt>
    <dgm:pt modelId="{4A272EE2-8777-4741-942B-3983B7B3B5D6}" type="pres">
      <dgm:prSet presAssocID="{FCCF916A-C862-0942-B7FC-04152DFBB807}" presName="parAndChSpace" presStyleCnt="0"/>
      <dgm:spPr/>
    </dgm:pt>
    <dgm:pt modelId="{2C3A15C1-B009-864D-9748-CC3E6C64094F}" type="pres">
      <dgm:prSet presAssocID="{11D45179-9ED0-A145-9808-C4C5DA9E68E2}" presName="parAndChTx" presStyleLbl="node1" presStyleIdx="1" presStyleCnt="3">
        <dgm:presLayoutVars>
          <dgm:bulletEnabled val="1"/>
        </dgm:presLayoutVars>
      </dgm:prSet>
      <dgm:spPr/>
      <dgm:t>
        <a:bodyPr/>
        <a:lstStyle/>
        <a:p>
          <a:endParaRPr lang="en-US"/>
        </a:p>
      </dgm:t>
    </dgm:pt>
    <dgm:pt modelId="{1C145500-BB12-7E4A-B8F3-2AC4A5DDF1C9}" type="pres">
      <dgm:prSet presAssocID="{14D52C59-44A2-3646-A9E3-11AC69A555FD}" presName="parAndChSpace" presStyleCnt="0"/>
      <dgm:spPr/>
    </dgm:pt>
    <dgm:pt modelId="{5DF074DD-7439-1C42-A1E6-7930415C3FED}" type="pres">
      <dgm:prSet presAssocID="{39D8E39F-9016-374D-9C57-FE7FD9F98BE9}" presName="parAndChTx" presStyleLbl="node1" presStyleIdx="2" presStyleCnt="3">
        <dgm:presLayoutVars>
          <dgm:bulletEnabled val="1"/>
        </dgm:presLayoutVars>
      </dgm:prSet>
      <dgm:spPr/>
      <dgm:t>
        <a:bodyPr/>
        <a:lstStyle/>
        <a:p>
          <a:endParaRPr lang="en-US"/>
        </a:p>
      </dgm:t>
    </dgm:pt>
  </dgm:ptLst>
  <dgm:cxnLst>
    <dgm:cxn modelId="{AD4664DA-E128-482A-B4E2-2E6586E32F7C}" type="presOf" srcId="{1A434526-ADCF-374E-9294-2EFE5D429C8C}" destId="{2C3A15C1-B009-864D-9748-CC3E6C64094F}" srcOrd="0" destOrd="2" presId="urn:microsoft.com/office/officeart/2005/8/layout/hChevron3"/>
    <dgm:cxn modelId="{E0A137FD-981E-4F14-A393-C0E98CFF6322}" type="presOf" srcId="{990272E3-E38F-9046-93C9-B0234255A3BC}" destId="{5DF074DD-7439-1C42-A1E6-7930415C3FED}" srcOrd="0" destOrd="2" presId="urn:microsoft.com/office/officeart/2005/8/layout/hChevron3"/>
    <dgm:cxn modelId="{BA3F4D1A-AFAA-3249-8B33-43CE82D03E41}" srcId="{39D8E39F-9016-374D-9C57-FE7FD9F98BE9}" destId="{990272E3-E38F-9046-93C9-B0234255A3BC}" srcOrd="1" destOrd="0" parTransId="{368D2737-3958-104E-B62C-80218EBB1DDF}" sibTransId="{BC624323-693C-EC4F-8A98-15D3CCD536CA}"/>
    <dgm:cxn modelId="{C32086EC-5865-7D48-AE3F-1934026AFC60}" srcId="{6248DD8F-4283-864B-9F90-9F383FE04866}" destId="{39D8E39F-9016-374D-9C57-FE7FD9F98BE9}" srcOrd="2" destOrd="0" parTransId="{4D53F772-C372-BA4D-9F03-BB72192A3D32}" sibTransId="{22182275-30CD-C549-B767-3A598BBEDF14}"/>
    <dgm:cxn modelId="{70A51426-81E0-9242-88B5-B4B2C9C55F44}" srcId="{39D8E39F-9016-374D-9C57-FE7FD9F98BE9}" destId="{2710D4A9-BB74-FB44-B41A-5D99C506095A}" srcOrd="0" destOrd="0" parTransId="{B48F34AE-BF8B-D841-B927-61D63CBE45F6}" sibTransId="{A7956A5C-5A4C-E940-9F83-564524455A21}"/>
    <dgm:cxn modelId="{15FCA734-EE12-4245-ADDB-83410C4D9103}" type="presOf" srcId="{11D45179-9ED0-A145-9808-C4C5DA9E68E2}" destId="{2C3A15C1-B009-864D-9748-CC3E6C64094F}" srcOrd="0" destOrd="0" presId="urn:microsoft.com/office/officeart/2005/8/layout/hChevron3"/>
    <dgm:cxn modelId="{FC4AB055-403B-4918-A12A-3337D82DA90F}" type="presOf" srcId="{6248DD8F-4283-864B-9F90-9F383FE04866}" destId="{CB5F7830-E0C6-C44A-A037-7F91E721B15E}" srcOrd="0" destOrd="0" presId="urn:microsoft.com/office/officeart/2005/8/layout/hChevron3"/>
    <dgm:cxn modelId="{2168B29F-6D00-4223-BEC3-016E26103504}" type="presOf" srcId="{921661CE-0C65-9E48-BFF2-5BBF1A2B91EB}" destId="{84C3B24C-8028-2548-BA11-BD4990F538F9}" srcOrd="0" destOrd="0" presId="urn:microsoft.com/office/officeart/2005/8/layout/hChevron3"/>
    <dgm:cxn modelId="{05622693-0D67-4FAF-8A86-4D0BEFE60092}" type="presOf" srcId="{5128CEE1-6D03-D048-8E27-3D83F3806B93}" destId="{2C3A15C1-B009-864D-9748-CC3E6C64094F}" srcOrd="0" destOrd="1" presId="urn:microsoft.com/office/officeart/2005/8/layout/hChevron3"/>
    <dgm:cxn modelId="{ACD9764E-98DB-48D5-817C-81599BC20FBF}" type="presOf" srcId="{39D8E39F-9016-374D-9C57-FE7FD9F98BE9}" destId="{5DF074DD-7439-1C42-A1E6-7930415C3FED}" srcOrd="0" destOrd="0" presId="urn:microsoft.com/office/officeart/2005/8/layout/hChevron3"/>
    <dgm:cxn modelId="{311FC466-E91C-4988-936C-888DD6C5CED7}" type="presOf" srcId="{2710D4A9-BB74-FB44-B41A-5D99C506095A}" destId="{5DF074DD-7439-1C42-A1E6-7930415C3FED}" srcOrd="0" destOrd="1" presId="urn:microsoft.com/office/officeart/2005/8/layout/hChevron3"/>
    <dgm:cxn modelId="{9CDC152B-BEBB-6B46-A8CD-13E4CA29AE0D}" srcId="{6248DD8F-4283-864B-9F90-9F383FE04866}" destId="{921661CE-0C65-9E48-BFF2-5BBF1A2B91EB}" srcOrd="0" destOrd="0" parTransId="{2527E065-CCCC-0649-9312-2214EA8D3C36}" sibTransId="{FCCF916A-C862-0942-B7FC-04152DFBB807}"/>
    <dgm:cxn modelId="{20892D29-61C6-9D43-B819-AD7CDE87084D}" srcId="{11D45179-9ED0-A145-9808-C4C5DA9E68E2}" destId="{5128CEE1-6D03-D048-8E27-3D83F3806B93}" srcOrd="0" destOrd="0" parTransId="{06A9A02C-CF4A-5043-8F31-32808B9BBBA9}" sibTransId="{F02D15C4-1C87-0049-8AF1-FB01BFB09588}"/>
    <dgm:cxn modelId="{3E6BFD8F-16D5-8E4C-B0E9-E43E77297AD3}" srcId="{11D45179-9ED0-A145-9808-C4C5DA9E68E2}" destId="{1A434526-ADCF-374E-9294-2EFE5D429C8C}" srcOrd="1" destOrd="0" parTransId="{8C27A758-BB64-4844-8AE9-D8357961F09C}" sibTransId="{685C31C5-6263-C549-8C4F-37563D7C51AE}"/>
    <dgm:cxn modelId="{509D72E0-3FD5-B14B-80C4-3B0638D7C747}" srcId="{6248DD8F-4283-864B-9F90-9F383FE04866}" destId="{11D45179-9ED0-A145-9808-C4C5DA9E68E2}" srcOrd="1" destOrd="0" parTransId="{2A364E76-F6BA-DD42-8DE7-7CF427F487A0}" sibTransId="{14D52C59-44A2-3646-A9E3-11AC69A555FD}"/>
    <dgm:cxn modelId="{30852FC0-FEC4-46E3-8EC8-9E93701AD3C7}" type="presParOf" srcId="{CB5F7830-E0C6-C44A-A037-7F91E721B15E}" destId="{84C3B24C-8028-2548-BA11-BD4990F538F9}" srcOrd="0" destOrd="0" presId="urn:microsoft.com/office/officeart/2005/8/layout/hChevron3"/>
    <dgm:cxn modelId="{EF736BA3-8213-4FC4-A1B4-6EE74BFE7F83}" type="presParOf" srcId="{CB5F7830-E0C6-C44A-A037-7F91E721B15E}" destId="{4A272EE2-8777-4741-942B-3983B7B3B5D6}" srcOrd="1" destOrd="0" presId="urn:microsoft.com/office/officeart/2005/8/layout/hChevron3"/>
    <dgm:cxn modelId="{7C60CFB1-A711-49F7-9CBB-5BA7746583D9}" type="presParOf" srcId="{CB5F7830-E0C6-C44A-A037-7F91E721B15E}" destId="{2C3A15C1-B009-864D-9748-CC3E6C64094F}" srcOrd="2" destOrd="0" presId="urn:microsoft.com/office/officeart/2005/8/layout/hChevron3"/>
    <dgm:cxn modelId="{7A8CA5A8-5AC3-451D-8761-B1457B9DB365}" type="presParOf" srcId="{CB5F7830-E0C6-C44A-A037-7F91E721B15E}" destId="{1C145500-BB12-7E4A-B8F3-2AC4A5DDF1C9}" srcOrd="3" destOrd="0" presId="urn:microsoft.com/office/officeart/2005/8/layout/hChevron3"/>
    <dgm:cxn modelId="{F29067AB-4EBB-4147-BB1C-E204357C8A17}" type="presParOf" srcId="{CB5F7830-E0C6-C44A-A037-7F91E721B15E}" destId="{5DF074DD-7439-1C42-A1E6-7930415C3FED}" srcOrd="4" destOrd="0" presId="urn:microsoft.com/office/officeart/2005/8/layout/hChevron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558" y="858204"/>
          <a:ext cx="2566976" cy="1026790"/>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1970s-1994 </a:t>
          </a:r>
        </a:p>
        <a:p>
          <a:pPr lvl="0" algn="ctr" defTabSz="622300">
            <a:lnSpc>
              <a:spcPct val="90000"/>
            </a:lnSpc>
            <a:spcBef>
              <a:spcPct val="0"/>
            </a:spcBef>
            <a:spcAft>
              <a:spcPct val="35000"/>
            </a:spcAft>
          </a:pPr>
          <a:r>
            <a:rPr lang="en-US" sz="1400" kern="1200" dirty="0" smtClean="0"/>
            <a:t>Pre-Cairo</a:t>
          </a:r>
          <a:endParaRPr lang="en-US" sz="1400" kern="1200" dirty="0"/>
        </a:p>
      </dsp:txBody>
      <dsp:txXfrm>
        <a:off x="2558" y="858204"/>
        <a:ext cx="2566976" cy="1026790"/>
      </dsp:txXfrm>
    </dsp:sp>
    <dsp:sp modelId="{483F852D-ED11-654D-954E-88F4F397C02E}">
      <dsp:nvSpPr>
        <dsp:cNvPr id="0" name=""/>
        <dsp:cNvSpPr/>
      </dsp:nvSpPr>
      <dsp:spPr>
        <a:xfrm>
          <a:off x="2056139" y="858204"/>
          <a:ext cx="2566976" cy="1026790"/>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1994</a:t>
          </a:r>
        </a:p>
        <a:p>
          <a:pPr lvl="0" algn="ctr" defTabSz="622300">
            <a:lnSpc>
              <a:spcPct val="90000"/>
            </a:lnSpc>
            <a:spcBef>
              <a:spcPct val="0"/>
            </a:spcBef>
            <a:spcAft>
              <a:spcPct val="35000"/>
            </a:spcAft>
          </a:pPr>
          <a:r>
            <a:rPr lang="en-US" sz="1400" kern="1200" dirty="0" smtClean="0"/>
            <a:t> International Conference on Population and Development</a:t>
          </a:r>
          <a:endParaRPr lang="en-US" sz="1400" kern="1200" dirty="0"/>
        </a:p>
      </dsp:txBody>
      <dsp:txXfrm>
        <a:off x="2056139" y="858204"/>
        <a:ext cx="2566976" cy="1026790"/>
      </dsp:txXfrm>
    </dsp:sp>
    <dsp:sp modelId="{C83D4683-D5BE-4E4B-9751-1FE8BC596A48}">
      <dsp:nvSpPr>
        <dsp:cNvPr id="0" name=""/>
        <dsp:cNvSpPr/>
      </dsp:nvSpPr>
      <dsp:spPr>
        <a:xfrm>
          <a:off x="4109721" y="858204"/>
          <a:ext cx="2566976" cy="1026790"/>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2001 </a:t>
          </a:r>
        </a:p>
        <a:p>
          <a:pPr lvl="0" algn="ctr" defTabSz="622300">
            <a:lnSpc>
              <a:spcPct val="90000"/>
            </a:lnSpc>
            <a:spcBef>
              <a:spcPct val="0"/>
            </a:spcBef>
            <a:spcAft>
              <a:spcPct val="35000"/>
            </a:spcAft>
          </a:pPr>
          <a:r>
            <a:rPr lang="en-US" sz="1400" kern="1200" dirty="0" smtClean="0"/>
            <a:t>Millennium Development Goals</a:t>
          </a:r>
          <a:endParaRPr lang="en-US" sz="1400" kern="1200" dirty="0"/>
        </a:p>
      </dsp:txBody>
      <dsp:txXfrm>
        <a:off x="4109721" y="858204"/>
        <a:ext cx="2566976" cy="1026790"/>
      </dsp:txXfrm>
    </dsp:sp>
    <dsp:sp modelId="{56D7F9C5-A719-4FAC-BFB9-FC3C0A6095E8}">
      <dsp:nvSpPr>
        <dsp:cNvPr id="0" name=""/>
        <dsp:cNvSpPr/>
      </dsp:nvSpPr>
      <dsp:spPr>
        <a:xfrm>
          <a:off x="6163302" y="858204"/>
          <a:ext cx="2566976" cy="1026790"/>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2009 </a:t>
          </a:r>
        </a:p>
        <a:p>
          <a:pPr lvl="0" algn="ctr" defTabSz="622300">
            <a:lnSpc>
              <a:spcPct val="90000"/>
            </a:lnSpc>
            <a:spcBef>
              <a:spcPct val="0"/>
            </a:spcBef>
            <a:spcAft>
              <a:spcPct val="35000"/>
            </a:spcAft>
          </a:pPr>
          <a:r>
            <a:rPr lang="en-US" sz="1400" kern="1200" dirty="0" smtClean="0"/>
            <a:t>ICPD+15 Kampala</a:t>
          </a:r>
          <a:endParaRPr lang="en-US" sz="1400" kern="1200" dirty="0"/>
        </a:p>
      </dsp:txBody>
      <dsp:txXfrm>
        <a:off x="6163302" y="858204"/>
        <a:ext cx="2566976" cy="102679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C3B24C-8028-2548-BA11-BD4990F538F9}">
      <dsp:nvSpPr>
        <dsp:cNvPr id="0" name=""/>
        <dsp:cNvSpPr/>
      </dsp:nvSpPr>
      <dsp:spPr>
        <a:xfrm>
          <a:off x="3281" y="0"/>
          <a:ext cx="2869629" cy="914399"/>
        </a:xfrm>
        <a:prstGeom prst="homePlate">
          <a:avLst>
            <a:gd name="adj" fmla="val 2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234" tIns="48260" rIns="404937" bIns="48260" numCol="1" spcCol="1270" anchor="ctr" anchorCtr="0">
          <a:noAutofit/>
        </a:bodyPr>
        <a:lstStyle/>
        <a:p>
          <a:pPr lvl="0" algn="ctr" defTabSz="844550">
            <a:lnSpc>
              <a:spcPct val="90000"/>
            </a:lnSpc>
            <a:spcBef>
              <a:spcPct val="0"/>
            </a:spcBef>
            <a:spcAft>
              <a:spcPct val="35000"/>
            </a:spcAft>
          </a:pPr>
          <a:r>
            <a:rPr lang="en-US" sz="1900" kern="1200" dirty="0" smtClean="0"/>
            <a:t>Inputs</a:t>
          </a:r>
          <a:endParaRPr lang="en-US" sz="1900" kern="1200" dirty="0"/>
        </a:p>
      </dsp:txBody>
      <dsp:txXfrm>
        <a:off x="3281" y="0"/>
        <a:ext cx="2869629" cy="914399"/>
      </dsp:txXfrm>
    </dsp:sp>
    <dsp:sp modelId="{2C3A15C1-B009-864D-9748-CC3E6C64094F}">
      <dsp:nvSpPr>
        <dsp:cNvPr id="0" name=""/>
        <dsp:cNvSpPr/>
      </dsp:nvSpPr>
      <dsp:spPr>
        <a:xfrm>
          <a:off x="2298984" y="0"/>
          <a:ext cx="2869629" cy="914399"/>
        </a:xfrm>
        <a:prstGeom prst="chevron">
          <a:avLst>
            <a:gd name="adj" fmla="val 25000"/>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234" tIns="48260" rIns="101234" bIns="48260" numCol="1" spcCol="1270" anchor="t" anchorCtr="0">
          <a:noAutofit/>
        </a:bodyPr>
        <a:lstStyle/>
        <a:p>
          <a:pPr lvl="0" algn="l" defTabSz="844550">
            <a:lnSpc>
              <a:spcPct val="90000"/>
            </a:lnSpc>
            <a:spcBef>
              <a:spcPct val="0"/>
            </a:spcBef>
            <a:spcAft>
              <a:spcPct val="35000"/>
            </a:spcAft>
          </a:pPr>
          <a:r>
            <a:rPr lang="en-US" sz="1900" kern="1200" dirty="0" smtClean="0"/>
            <a:t>Outputs</a:t>
          </a:r>
          <a:endParaRPr lang="en-US" sz="1900" kern="1200" dirty="0"/>
        </a:p>
        <a:p>
          <a:pPr marL="114300" lvl="1" indent="-114300" algn="l" defTabSz="666750">
            <a:lnSpc>
              <a:spcPct val="90000"/>
            </a:lnSpc>
            <a:spcBef>
              <a:spcPct val="0"/>
            </a:spcBef>
            <a:spcAft>
              <a:spcPct val="15000"/>
            </a:spcAft>
            <a:buChar char="••"/>
          </a:pPr>
          <a:r>
            <a:rPr lang="en-US" sz="1500" kern="1200" dirty="0" smtClean="0"/>
            <a:t>Functional</a:t>
          </a:r>
          <a:endParaRPr lang="en-US" sz="1500" kern="1200" dirty="0"/>
        </a:p>
        <a:p>
          <a:pPr marL="114300" lvl="1" indent="-114300" algn="l" defTabSz="666750">
            <a:lnSpc>
              <a:spcPct val="90000"/>
            </a:lnSpc>
            <a:spcBef>
              <a:spcPct val="0"/>
            </a:spcBef>
            <a:spcAft>
              <a:spcPct val="15000"/>
            </a:spcAft>
            <a:buChar char="••"/>
          </a:pPr>
          <a:r>
            <a:rPr lang="en-US" sz="1500" kern="1200" dirty="0" smtClean="0"/>
            <a:t>Service</a:t>
          </a:r>
          <a:endParaRPr lang="en-US" sz="1500" kern="1200" dirty="0"/>
        </a:p>
      </dsp:txBody>
      <dsp:txXfrm>
        <a:off x="2298984" y="0"/>
        <a:ext cx="2869629" cy="914399"/>
      </dsp:txXfrm>
    </dsp:sp>
    <dsp:sp modelId="{5DF074DD-7439-1C42-A1E6-7930415C3FED}">
      <dsp:nvSpPr>
        <dsp:cNvPr id="0" name=""/>
        <dsp:cNvSpPr/>
      </dsp:nvSpPr>
      <dsp:spPr>
        <a:xfrm>
          <a:off x="4594688" y="0"/>
          <a:ext cx="2869629" cy="914399"/>
        </a:xfrm>
        <a:prstGeom prst="chevron">
          <a:avLst>
            <a:gd name="adj" fmla="val 2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234" tIns="48260" rIns="101234" bIns="48260" numCol="1" spcCol="1270" anchor="t" anchorCtr="0">
          <a:noAutofit/>
        </a:bodyPr>
        <a:lstStyle/>
        <a:p>
          <a:pPr lvl="0" algn="l" defTabSz="844550">
            <a:lnSpc>
              <a:spcPct val="90000"/>
            </a:lnSpc>
            <a:spcBef>
              <a:spcPct val="0"/>
            </a:spcBef>
            <a:spcAft>
              <a:spcPct val="35000"/>
            </a:spcAft>
          </a:pPr>
          <a:r>
            <a:rPr lang="en-US" sz="1900" kern="1200" dirty="0" smtClean="0"/>
            <a:t>Outcomes</a:t>
          </a:r>
          <a:endParaRPr lang="en-US" sz="1900" kern="1200" dirty="0"/>
        </a:p>
        <a:p>
          <a:pPr marL="114300" lvl="1" indent="-114300" algn="l" defTabSz="666750">
            <a:lnSpc>
              <a:spcPct val="90000"/>
            </a:lnSpc>
            <a:spcBef>
              <a:spcPct val="0"/>
            </a:spcBef>
            <a:spcAft>
              <a:spcPct val="15000"/>
            </a:spcAft>
            <a:buChar char="••"/>
          </a:pPr>
          <a:r>
            <a:rPr lang="en-US" sz="1500" kern="1200" dirty="0" smtClean="0"/>
            <a:t>Intermediate</a:t>
          </a:r>
          <a:endParaRPr lang="en-US" sz="1500" kern="1200" dirty="0"/>
        </a:p>
        <a:p>
          <a:pPr marL="114300" lvl="1" indent="-114300" algn="l" defTabSz="666750">
            <a:lnSpc>
              <a:spcPct val="90000"/>
            </a:lnSpc>
            <a:spcBef>
              <a:spcPct val="0"/>
            </a:spcBef>
            <a:spcAft>
              <a:spcPct val="15000"/>
            </a:spcAft>
            <a:buChar char="••"/>
          </a:pPr>
          <a:r>
            <a:rPr lang="en-US" sz="1500" kern="1200" dirty="0" smtClean="0"/>
            <a:t>Long-term</a:t>
          </a:r>
          <a:endParaRPr lang="en-US" sz="1500" kern="1200" dirty="0"/>
        </a:p>
      </dsp:txBody>
      <dsp:txXfrm>
        <a:off x="4594688" y="0"/>
        <a:ext cx="2869629" cy="9143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277" y="449927"/>
          <a:ext cx="2284660" cy="913864"/>
        </a:xfrm>
        <a:prstGeom prst="homePlate">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1970s-1994 </a:t>
          </a:r>
        </a:p>
        <a:p>
          <a:pPr lvl="0" algn="ctr" defTabSz="488950">
            <a:lnSpc>
              <a:spcPct val="90000"/>
            </a:lnSpc>
            <a:spcBef>
              <a:spcPct val="0"/>
            </a:spcBef>
            <a:spcAft>
              <a:spcPct val="35000"/>
            </a:spcAft>
          </a:pPr>
          <a:r>
            <a:rPr lang="en-US" sz="1100" kern="1200" dirty="0" smtClean="0"/>
            <a:t>Pre-Cairo</a:t>
          </a:r>
          <a:endParaRPr lang="en-US" sz="1100" kern="1200" dirty="0"/>
        </a:p>
      </dsp:txBody>
      <dsp:txXfrm>
        <a:off x="2277" y="449927"/>
        <a:ext cx="2284660" cy="913864"/>
      </dsp:txXfrm>
    </dsp:sp>
    <dsp:sp modelId="{483F852D-ED11-654D-954E-88F4F397C02E}">
      <dsp:nvSpPr>
        <dsp:cNvPr id="0" name=""/>
        <dsp:cNvSpPr/>
      </dsp:nvSpPr>
      <dsp:spPr>
        <a:xfrm>
          <a:off x="1830005"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1994</a:t>
          </a:r>
        </a:p>
        <a:p>
          <a:pPr lvl="0" algn="ctr" defTabSz="488950">
            <a:lnSpc>
              <a:spcPct val="90000"/>
            </a:lnSpc>
            <a:spcBef>
              <a:spcPct val="0"/>
            </a:spcBef>
            <a:spcAft>
              <a:spcPct val="35000"/>
            </a:spcAft>
          </a:pPr>
          <a:r>
            <a:rPr lang="en-US" sz="1100" kern="1200" dirty="0" smtClean="0"/>
            <a:t> International Conference on Population and Development</a:t>
          </a:r>
          <a:endParaRPr lang="en-US" sz="1100" kern="1200" dirty="0"/>
        </a:p>
      </dsp:txBody>
      <dsp:txXfrm>
        <a:off x="1830005" y="449927"/>
        <a:ext cx="2284660" cy="913864"/>
      </dsp:txXfrm>
    </dsp:sp>
    <dsp:sp modelId="{C83D4683-D5BE-4E4B-9751-1FE8BC596A48}">
      <dsp:nvSpPr>
        <dsp:cNvPr id="0" name=""/>
        <dsp:cNvSpPr/>
      </dsp:nvSpPr>
      <dsp:spPr>
        <a:xfrm>
          <a:off x="3657733"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2001 </a:t>
          </a:r>
        </a:p>
        <a:p>
          <a:pPr lvl="0" algn="ctr" defTabSz="488950">
            <a:lnSpc>
              <a:spcPct val="90000"/>
            </a:lnSpc>
            <a:spcBef>
              <a:spcPct val="0"/>
            </a:spcBef>
            <a:spcAft>
              <a:spcPct val="35000"/>
            </a:spcAft>
          </a:pPr>
          <a:r>
            <a:rPr lang="en-US" sz="1100" kern="1200" dirty="0" smtClean="0"/>
            <a:t>Millennium Development Goals</a:t>
          </a:r>
          <a:endParaRPr lang="en-US" sz="1100" kern="1200" dirty="0"/>
        </a:p>
      </dsp:txBody>
      <dsp:txXfrm>
        <a:off x="3657733" y="449927"/>
        <a:ext cx="2284660" cy="913864"/>
      </dsp:txXfrm>
    </dsp:sp>
    <dsp:sp modelId="{2A656C4C-8D5E-44FC-A6BC-567C76DE9ECA}">
      <dsp:nvSpPr>
        <dsp:cNvPr id="0" name=""/>
        <dsp:cNvSpPr/>
      </dsp:nvSpPr>
      <dsp:spPr>
        <a:xfrm>
          <a:off x="5485462"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2009 </a:t>
          </a:r>
          <a:endParaRPr lang="en-US" sz="1100" kern="1200" dirty="0" smtClean="0"/>
        </a:p>
        <a:p>
          <a:pPr lvl="0" algn="ctr" defTabSz="488950">
            <a:lnSpc>
              <a:spcPct val="90000"/>
            </a:lnSpc>
            <a:spcBef>
              <a:spcPct val="0"/>
            </a:spcBef>
            <a:spcAft>
              <a:spcPct val="35000"/>
            </a:spcAft>
          </a:pPr>
          <a:r>
            <a:rPr lang="en-US" sz="1100" kern="1200" dirty="0" smtClean="0"/>
            <a:t>ICPD </a:t>
          </a:r>
          <a:r>
            <a:rPr lang="en-US" sz="1100" kern="1200" dirty="0" smtClean="0"/>
            <a:t>+</a:t>
          </a:r>
          <a:r>
            <a:rPr lang="en-US" sz="1100" kern="1200" dirty="0" smtClean="0"/>
            <a:t>15</a:t>
          </a:r>
        </a:p>
        <a:p>
          <a:pPr lvl="0" algn="ctr" defTabSz="488950">
            <a:lnSpc>
              <a:spcPct val="90000"/>
            </a:lnSpc>
            <a:spcBef>
              <a:spcPct val="0"/>
            </a:spcBef>
            <a:spcAft>
              <a:spcPct val="35000"/>
            </a:spcAft>
          </a:pPr>
          <a:r>
            <a:rPr lang="en-US" sz="1100" kern="1200" dirty="0" smtClean="0"/>
            <a:t> Kampala</a:t>
          </a:r>
          <a:endParaRPr lang="en-US" sz="1100" kern="1200" dirty="0"/>
        </a:p>
      </dsp:txBody>
      <dsp:txXfrm>
        <a:off x="5485462" y="449927"/>
        <a:ext cx="2284660" cy="9138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277" y="449927"/>
          <a:ext cx="2284660" cy="91386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1970s-1994 </a:t>
          </a:r>
        </a:p>
        <a:p>
          <a:pPr lvl="0" algn="ctr" defTabSz="488950">
            <a:lnSpc>
              <a:spcPct val="90000"/>
            </a:lnSpc>
            <a:spcBef>
              <a:spcPct val="0"/>
            </a:spcBef>
            <a:spcAft>
              <a:spcPct val="35000"/>
            </a:spcAft>
          </a:pPr>
          <a:r>
            <a:rPr lang="en-US" sz="1100" kern="1200" dirty="0" smtClean="0"/>
            <a:t>Pre-Cairo</a:t>
          </a:r>
          <a:endParaRPr lang="en-US" sz="1100" kern="1200" dirty="0"/>
        </a:p>
      </dsp:txBody>
      <dsp:txXfrm>
        <a:off x="2277" y="449927"/>
        <a:ext cx="2284660" cy="913864"/>
      </dsp:txXfrm>
    </dsp:sp>
    <dsp:sp modelId="{483F852D-ED11-654D-954E-88F4F397C02E}">
      <dsp:nvSpPr>
        <dsp:cNvPr id="0" name=""/>
        <dsp:cNvSpPr/>
      </dsp:nvSpPr>
      <dsp:spPr>
        <a:xfrm>
          <a:off x="1830005" y="449927"/>
          <a:ext cx="2284660" cy="913864"/>
        </a:xfrm>
        <a:prstGeom prst="chevron">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1994</a:t>
          </a:r>
        </a:p>
        <a:p>
          <a:pPr lvl="0" algn="ctr" defTabSz="488950">
            <a:lnSpc>
              <a:spcPct val="90000"/>
            </a:lnSpc>
            <a:spcBef>
              <a:spcPct val="0"/>
            </a:spcBef>
            <a:spcAft>
              <a:spcPct val="35000"/>
            </a:spcAft>
          </a:pPr>
          <a:r>
            <a:rPr lang="en-US" sz="1100" kern="1200" dirty="0" smtClean="0"/>
            <a:t> International Conference on Population and Development</a:t>
          </a:r>
          <a:endParaRPr lang="en-US" sz="1100" kern="1200" dirty="0"/>
        </a:p>
      </dsp:txBody>
      <dsp:txXfrm>
        <a:off x="1830005" y="449927"/>
        <a:ext cx="2284660" cy="913864"/>
      </dsp:txXfrm>
    </dsp:sp>
    <dsp:sp modelId="{C83D4683-D5BE-4E4B-9751-1FE8BC596A48}">
      <dsp:nvSpPr>
        <dsp:cNvPr id="0" name=""/>
        <dsp:cNvSpPr/>
      </dsp:nvSpPr>
      <dsp:spPr>
        <a:xfrm>
          <a:off x="3657733"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2001 </a:t>
          </a:r>
        </a:p>
        <a:p>
          <a:pPr lvl="0" algn="ctr" defTabSz="488950">
            <a:lnSpc>
              <a:spcPct val="90000"/>
            </a:lnSpc>
            <a:spcBef>
              <a:spcPct val="0"/>
            </a:spcBef>
            <a:spcAft>
              <a:spcPct val="35000"/>
            </a:spcAft>
          </a:pPr>
          <a:r>
            <a:rPr lang="en-US" sz="1100" kern="1200" dirty="0" smtClean="0"/>
            <a:t>Millennium Development Goals</a:t>
          </a:r>
          <a:endParaRPr lang="en-US" sz="1100" kern="1200" dirty="0"/>
        </a:p>
      </dsp:txBody>
      <dsp:txXfrm>
        <a:off x="3657733" y="449927"/>
        <a:ext cx="2284660" cy="913864"/>
      </dsp:txXfrm>
    </dsp:sp>
    <dsp:sp modelId="{2A656C4C-8D5E-44FC-A6BC-567C76DE9ECA}">
      <dsp:nvSpPr>
        <dsp:cNvPr id="0" name=""/>
        <dsp:cNvSpPr/>
      </dsp:nvSpPr>
      <dsp:spPr>
        <a:xfrm>
          <a:off x="5485462"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2009 </a:t>
          </a:r>
        </a:p>
        <a:p>
          <a:pPr lvl="0" algn="ctr" defTabSz="488950">
            <a:lnSpc>
              <a:spcPct val="90000"/>
            </a:lnSpc>
            <a:spcBef>
              <a:spcPct val="0"/>
            </a:spcBef>
            <a:spcAft>
              <a:spcPct val="35000"/>
            </a:spcAft>
          </a:pPr>
          <a:r>
            <a:rPr lang="en-US" sz="1100" kern="1200" dirty="0" smtClean="0"/>
            <a:t>ICPD +15</a:t>
          </a:r>
        </a:p>
        <a:p>
          <a:pPr lvl="0" algn="ctr" defTabSz="488950">
            <a:lnSpc>
              <a:spcPct val="90000"/>
            </a:lnSpc>
            <a:spcBef>
              <a:spcPct val="0"/>
            </a:spcBef>
            <a:spcAft>
              <a:spcPct val="35000"/>
            </a:spcAft>
          </a:pPr>
          <a:r>
            <a:rPr lang="en-US" sz="1100" kern="1200" dirty="0" smtClean="0"/>
            <a:t>Kampala</a:t>
          </a:r>
          <a:endParaRPr lang="en-US" sz="1100" kern="1200" dirty="0"/>
        </a:p>
      </dsp:txBody>
      <dsp:txXfrm>
        <a:off x="5485462" y="449927"/>
        <a:ext cx="2284660" cy="9138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277" y="449927"/>
          <a:ext cx="2284660" cy="91386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1970s-1994 </a:t>
          </a:r>
        </a:p>
        <a:p>
          <a:pPr lvl="0" algn="ctr" defTabSz="488950">
            <a:lnSpc>
              <a:spcPct val="90000"/>
            </a:lnSpc>
            <a:spcBef>
              <a:spcPct val="0"/>
            </a:spcBef>
            <a:spcAft>
              <a:spcPct val="35000"/>
            </a:spcAft>
          </a:pPr>
          <a:r>
            <a:rPr lang="en-US" sz="1100" kern="1200" dirty="0" smtClean="0"/>
            <a:t>Pre-Cairo</a:t>
          </a:r>
          <a:endParaRPr lang="en-US" sz="1100" kern="1200" dirty="0"/>
        </a:p>
      </dsp:txBody>
      <dsp:txXfrm>
        <a:off x="2277" y="449927"/>
        <a:ext cx="2284660" cy="913864"/>
      </dsp:txXfrm>
    </dsp:sp>
    <dsp:sp modelId="{483F852D-ED11-654D-954E-88F4F397C02E}">
      <dsp:nvSpPr>
        <dsp:cNvPr id="0" name=""/>
        <dsp:cNvSpPr/>
      </dsp:nvSpPr>
      <dsp:spPr>
        <a:xfrm>
          <a:off x="1830005"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1994</a:t>
          </a:r>
        </a:p>
        <a:p>
          <a:pPr lvl="0" algn="ctr" defTabSz="488950">
            <a:lnSpc>
              <a:spcPct val="90000"/>
            </a:lnSpc>
            <a:spcBef>
              <a:spcPct val="0"/>
            </a:spcBef>
            <a:spcAft>
              <a:spcPct val="35000"/>
            </a:spcAft>
          </a:pPr>
          <a:r>
            <a:rPr lang="en-US" sz="1100" kern="1200" dirty="0" smtClean="0"/>
            <a:t> International Conference on Population and Development</a:t>
          </a:r>
          <a:endParaRPr lang="en-US" sz="1100" kern="1200" dirty="0"/>
        </a:p>
      </dsp:txBody>
      <dsp:txXfrm>
        <a:off x="1830005" y="449927"/>
        <a:ext cx="2284660" cy="913864"/>
      </dsp:txXfrm>
    </dsp:sp>
    <dsp:sp modelId="{C83D4683-D5BE-4E4B-9751-1FE8BC596A48}">
      <dsp:nvSpPr>
        <dsp:cNvPr id="0" name=""/>
        <dsp:cNvSpPr/>
      </dsp:nvSpPr>
      <dsp:spPr>
        <a:xfrm>
          <a:off x="3657733" y="449927"/>
          <a:ext cx="2284660" cy="913864"/>
        </a:xfrm>
        <a:prstGeom prst="chevron">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2000</a:t>
          </a:r>
        </a:p>
        <a:p>
          <a:pPr lvl="0" algn="ctr" defTabSz="488950">
            <a:lnSpc>
              <a:spcPct val="90000"/>
            </a:lnSpc>
            <a:spcBef>
              <a:spcPct val="0"/>
            </a:spcBef>
            <a:spcAft>
              <a:spcPct val="35000"/>
            </a:spcAft>
          </a:pPr>
          <a:r>
            <a:rPr lang="en-US" sz="1100" kern="1200" dirty="0" smtClean="0"/>
            <a:t>Millennium Development Goals</a:t>
          </a:r>
          <a:endParaRPr lang="en-US" sz="1100" kern="1200" dirty="0"/>
        </a:p>
      </dsp:txBody>
      <dsp:txXfrm>
        <a:off x="3657733" y="449927"/>
        <a:ext cx="2284660" cy="913864"/>
      </dsp:txXfrm>
    </dsp:sp>
    <dsp:sp modelId="{2A656C4C-8D5E-44FC-A6BC-567C76DE9ECA}">
      <dsp:nvSpPr>
        <dsp:cNvPr id="0" name=""/>
        <dsp:cNvSpPr/>
      </dsp:nvSpPr>
      <dsp:spPr>
        <a:xfrm>
          <a:off x="5485462"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2009 </a:t>
          </a:r>
        </a:p>
        <a:p>
          <a:pPr lvl="0" algn="ctr" defTabSz="488950">
            <a:lnSpc>
              <a:spcPct val="90000"/>
            </a:lnSpc>
            <a:spcBef>
              <a:spcPct val="0"/>
            </a:spcBef>
            <a:spcAft>
              <a:spcPct val="35000"/>
            </a:spcAft>
          </a:pPr>
          <a:r>
            <a:rPr lang="en-US" sz="1100" kern="1200" dirty="0" smtClean="0"/>
            <a:t>ICPD +15</a:t>
          </a:r>
        </a:p>
        <a:p>
          <a:pPr lvl="0" algn="ctr" defTabSz="488950">
            <a:lnSpc>
              <a:spcPct val="90000"/>
            </a:lnSpc>
            <a:spcBef>
              <a:spcPct val="0"/>
            </a:spcBef>
            <a:spcAft>
              <a:spcPct val="35000"/>
            </a:spcAft>
          </a:pPr>
          <a:r>
            <a:rPr lang="en-US" sz="1100" kern="1200" dirty="0" smtClean="0"/>
            <a:t>Kampala</a:t>
          </a:r>
          <a:endParaRPr lang="en-US" sz="1100" kern="1200" dirty="0"/>
        </a:p>
      </dsp:txBody>
      <dsp:txXfrm>
        <a:off x="5485462" y="449927"/>
        <a:ext cx="2284660" cy="91386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277" y="449927"/>
          <a:ext cx="2284660" cy="91386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1970s-1994 </a:t>
          </a:r>
        </a:p>
        <a:p>
          <a:pPr lvl="0" algn="ctr" defTabSz="488950">
            <a:lnSpc>
              <a:spcPct val="90000"/>
            </a:lnSpc>
            <a:spcBef>
              <a:spcPct val="0"/>
            </a:spcBef>
            <a:spcAft>
              <a:spcPct val="35000"/>
            </a:spcAft>
          </a:pPr>
          <a:r>
            <a:rPr lang="en-US" sz="1100" kern="1200" dirty="0" smtClean="0"/>
            <a:t>Pre-Cairo</a:t>
          </a:r>
          <a:endParaRPr lang="en-US" sz="1100" kern="1200" dirty="0"/>
        </a:p>
      </dsp:txBody>
      <dsp:txXfrm>
        <a:off x="2277" y="449927"/>
        <a:ext cx="2284660" cy="913864"/>
      </dsp:txXfrm>
    </dsp:sp>
    <dsp:sp modelId="{483F852D-ED11-654D-954E-88F4F397C02E}">
      <dsp:nvSpPr>
        <dsp:cNvPr id="0" name=""/>
        <dsp:cNvSpPr/>
      </dsp:nvSpPr>
      <dsp:spPr>
        <a:xfrm>
          <a:off x="1830005"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1994</a:t>
          </a:r>
        </a:p>
        <a:p>
          <a:pPr lvl="0" algn="ctr" defTabSz="488950">
            <a:lnSpc>
              <a:spcPct val="90000"/>
            </a:lnSpc>
            <a:spcBef>
              <a:spcPct val="0"/>
            </a:spcBef>
            <a:spcAft>
              <a:spcPct val="35000"/>
            </a:spcAft>
          </a:pPr>
          <a:r>
            <a:rPr lang="en-US" sz="1100" kern="1200" dirty="0" smtClean="0"/>
            <a:t> International Conference on Population and Development</a:t>
          </a:r>
          <a:endParaRPr lang="en-US" sz="1100" kern="1200" dirty="0"/>
        </a:p>
      </dsp:txBody>
      <dsp:txXfrm>
        <a:off x="1830005" y="449927"/>
        <a:ext cx="2284660" cy="913864"/>
      </dsp:txXfrm>
    </dsp:sp>
    <dsp:sp modelId="{C83D4683-D5BE-4E4B-9751-1FE8BC596A48}">
      <dsp:nvSpPr>
        <dsp:cNvPr id="0" name=""/>
        <dsp:cNvSpPr/>
      </dsp:nvSpPr>
      <dsp:spPr>
        <a:xfrm>
          <a:off x="3657733" y="449927"/>
          <a:ext cx="2284660" cy="913864"/>
        </a:xfrm>
        <a:prstGeom prst="chevron">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2001 </a:t>
          </a:r>
        </a:p>
        <a:p>
          <a:pPr lvl="0" algn="ctr" defTabSz="488950">
            <a:lnSpc>
              <a:spcPct val="90000"/>
            </a:lnSpc>
            <a:spcBef>
              <a:spcPct val="0"/>
            </a:spcBef>
            <a:spcAft>
              <a:spcPct val="35000"/>
            </a:spcAft>
          </a:pPr>
          <a:r>
            <a:rPr lang="en-US" sz="1100" kern="1200" dirty="0" smtClean="0"/>
            <a:t>Millennium Development Goals</a:t>
          </a:r>
          <a:endParaRPr lang="en-US" sz="1100" kern="1200" dirty="0"/>
        </a:p>
      </dsp:txBody>
      <dsp:txXfrm>
        <a:off x="3657733" y="449927"/>
        <a:ext cx="2284660" cy="913864"/>
      </dsp:txXfrm>
    </dsp:sp>
    <dsp:sp modelId="{2A656C4C-8D5E-44FC-A6BC-567C76DE9ECA}">
      <dsp:nvSpPr>
        <dsp:cNvPr id="0" name=""/>
        <dsp:cNvSpPr/>
      </dsp:nvSpPr>
      <dsp:spPr>
        <a:xfrm>
          <a:off x="5485462"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2009 </a:t>
          </a:r>
        </a:p>
        <a:p>
          <a:pPr lvl="0" algn="ctr" defTabSz="488950">
            <a:lnSpc>
              <a:spcPct val="90000"/>
            </a:lnSpc>
            <a:spcBef>
              <a:spcPct val="0"/>
            </a:spcBef>
            <a:spcAft>
              <a:spcPct val="35000"/>
            </a:spcAft>
          </a:pPr>
          <a:r>
            <a:rPr lang="en-US" sz="1100" kern="1200" dirty="0" smtClean="0"/>
            <a:t>ICPD +15</a:t>
          </a:r>
        </a:p>
        <a:p>
          <a:pPr lvl="0" algn="ctr" defTabSz="488950">
            <a:lnSpc>
              <a:spcPct val="90000"/>
            </a:lnSpc>
            <a:spcBef>
              <a:spcPct val="0"/>
            </a:spcBef>
            <a:spcAft>
              <a:spcPct val="35000"/>
            </a:spcAft>
          </a:pPr>
          <a:r>
            <a:rPr lang="en-US" sz="1100" kern="1200" dirty="0" smtClean="0"/>
            <a:t>Kampala</a:t>
          </a:r>
          <a:endParaRPr lang="en-US" sz="1100" kern="1200" dirty="0"/>
        </a:p>
      </dsp:txBody>
      <dsp:txXfrm>
        <a:off x="5485462" y="449927"/>
        <a:ext cx="2284660" cy="9138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277" y="449927"/>
          <a:ext cx="2284660" cy="91386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1970s-1994 </a:t>
          </a:r>
        </a:p>
        <a:p>
          <a:pPr lvl="0" algn="ctr" defTabSz="488950">
            <a:lnSpc>
              <a:spcPct val="90000"/>
            </a:lnSpc>
            <a:spcBef>
              <a:spcPct val="0"/>
            </a:spcBef>
            <a:spcAft>
              <a:spcPct val="35000"/>
            </a:spcAft>
          </a:pPr>
          <a:r>
            <a:rPr lang="en-US" sz="1100" kern="1200" dirty="0" smtClean="0"/>
            <a:t>Pre-Cairo</a:t>
          </a:r>
          <a:endParaRPr lang="en-US" sz="1100" kern="1200" dirty="0"/>
        </a:p>
      </dsp:txBody>
      <dsp:txXfrm>
        <a:off x="2277" y="449927"/>
        <a:ext cx="2284660" cy="913864"/>
      </dsp:txXfrm>
    </dsp:sp>
    <dsp:sp modelId="{483F852D-ED11-654D-954E-88F4F397C02E}">
      <dsp:nvSpPr>
        <dsp:cNvPr id="0" name=""/>
        <dsp:cNvSpPr/>
      </dsp:nvSpPr>
      <dsp:spPr>
        <a:xfrm>
          <a:off x="1830005"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1994</a:t>
          </a:r>
        </a:p>
        <a:p>
          <a:pPr lvl="0" algn="ctr" defTabSz="488950">
            <a:lnSpc>
              <a:spcPct val="90000"/>
            </a:lnSpc>
            <a:spcBef>
              <a:spcPct val="0"/>
            </a:spcBef>
            <a:spcAft>
              <a:spcPct val="35000"/>
            </a:spcAft>
          </a:pPr>
          <a:r>
            <a:rPr lang="en-US" sz="1100" kern="1200" dirty="0" smtClean="0"/>
            <a:t> International Conference on Population and Development</a:t>
          </a:r>
          <a:endParaRPr lang="en-US" sz="1100" kern="1200" dirty="0"/>
        </a:p>
      </dsp:txBody>
      <dsp:txXfrm>
        <a:off x="1830005" y="449927"/>
        <a:ext cx="2284660" cy="913864"/>
      </dsp:txXfrm>
    </dsp:sp>
    <dsp:sp modelId="{C83D4683-D5BE-4E4B-9751-1FE8BC596A48}">
      <dsp:nvSpPr>
        <dsp:cNvPr id="0" name=""/>
        <dsp:cNvSpPr/>
      </dsp:nvSpPr>
      <dsp:spPr>
        <a:xfrm>
          <a:off x="3657733"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2001 </a:t>
          </a:r>
        </a:p>
        <a:p>
          <a:pPr lvl="0" algn="ctr" defTabSz="488950">
            <a:lnSpc>
              <a:spcPct val="90000"/>
            </a:lnSpc>
            <a:spcBef>
              <a:spcPct val="0"/>
            </a:spcBef>
            <a:spcAft>
              <a:spcPct val="35000"/>
            </a:spcAft>
          </a:pPr>
          <a:r>
            <a:rPr lang="en-US" sz="1100" kern="1200" dirty="0" smtClean="0"/>
            <a:t>Millennium Development Goals</a:t>
          </a:r>
          <a:endParaRPr lang="en-US" sz="1100" kern="1200" dirty="0"/>
        </a:p>
      </dsp:txBody>
      <dsp:txXfrm>
        <a:off x="3657733" y="449927"/>
        <a:ext cx="2284660" cy="913864"/>
      </dsp:txXfrm>
    </dsp:sp>
    <dsp:sp modelId="{2A656C4C-8D5E-44FC-A6BC-567C76DE9ECA}">
      <dsp:nvSpPr>
        <dsp:cNvPr id="0" name=""/>
        <dsp:cNvSpPr/>
      </dsp:nvSpPr>
      <dsp:spPr>
        <a:xfrm>
          <a:off x="5485462" y="449927"/>
          <a:ext cx="2284660" cy="913864"/>
        </a:xfrm>
        <a:prstGeom prst="chevron">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2009 </a:t>
          </a:r>
        </a:p>
        <a:p>
          <a:pPr lvl="0" algn="ctr" defTabSz="488950">
            <a:lnSpc>
              <a:spcPct val="90000"/>
            </a:lnSpc>
            <a:spcBef>
              <a:spcPct val="0"/>
            </a:spcBef>
            <a:spcAft>
              <a:spcPct val="35000"/>
            </a:spcAft>
          </a:pPr>
          <a:r>
            <a:rPr lang="en-US" sz="1100" kern="1200" dirty="0" smtClean="0"/>
            <a:t>ICPD +15</a:t>
          </a:r>
        </a:p>
        <a:p>
          <a:pPr lvl="0" algn="ctr" defTabSz="488950">
            <a:lnSpc>
              <a:spcPct val="90000"/>
            </a:lnSpc>
            <a:spcBef>
              <a:spcPct val="0"/>
            </a:spcBef>
            <a:spcAft>
              <a:spcPct val="35000"/>
            </a:spcAft>
          </a:pPr>
          <a:r>
            <a:rPr lang="en-US" sz="1100" kern="1200" dirty="0" smtClean="0"/>
            <a:t>Kampala</a:t>
          </a:r>
          <a:endParaRPr lang="en-US" sz="1100" kern="1200" dirty="0"/>
        </a:p>
      </dsp:txBody>
      <dsp:txXfrm>
        <a:off x="5485462" y="449927"/>
        <a:ext cx="2284660" cy="91386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277" y="449927"/>
          <a:ext cx="2284660" cy="91386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1970s-1994 </a:t>
          </a:r>
        </a:p>
        <a:p>
          <a:pPr lvl="0" algn="ctr" defTabSz="488950">
            <a:lnSpc>
              <a:spcPct val="90000"/>
            </a:lnSpc>
            <a:spcBef>
              <a:spcPct val="0"/>
            </a:spcBef>
            <a:spcAft>
              <a:spcPct val="35000"/>
            </a:spcAft>
          </a:pPr>
          <a:r>
            <a:rPr lang="en-US" sz="1100" kern="1200" dirty="0" smtClean="0"/>
            <a:t>Pre-Cairo</a:t>
          </a:r>
          <a:endParaRPr lang="en-US" sz="1100" kern="1200" dirty="0"/>
        </a:p>
      </dsp:txBody>
      <dsp:txXfrm>
        <a:off x="2277" y="449927"/>
        <a:ext cx="2284660" cy="913864"/>
      </dsp:txXfrm>
    </dsp:sp>
    <dsp:sp modelId="{483F852D-ED11-654D-954E-88F4F397C02E}">
      <dsp:nvSpPr>
        <dsp:cNvPr id="0" name=""/>
        <dsp:cNvSpPr/>
      </dsp:nvSpPr>
      <dsp:spPr>
        <a:xfrm>
          <a:off x="1830005"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1994</a:t>
          </a:r>
        </a:p>
        <a:p>
          <a:pPr lvl="0" algn="ctr" defTabSz="488950">
            <a:lnSpc>
              <a:spcPct val="90000"/>
            </a:lnSpc>
            <a:spcBef>
              <a:spcPct val="0"/>
            </a:spcBef>
            <a:spcAft>
              <a:spcPct val="35000"/>
            </a:spcAft>
          </a:pPr>
          <a:r>
            <a:rPr lang="en-US" sz="1100" kern="1200" dirty="0" smtClean="0"/>
            <a:t> International Conference on Population and Development</a:t>
          </a:r>
          <a:endParaRPr lang="en-US" sz="1100" kern="1200" dirty="0"/>
        </a:p>
      </dsp:txBody>
      <dsp:txXfrm>
        <a:off x="1830005" y="449927"/>
        <a:ext cx="2284660" cy="913864"/>
      </dsp:txXfrm>
    </dsp:sp>
    <dsp:sp modelId="{C83D4683-D5BE-4E4B-9751-1FE8BC596A48}">
      <dsp:nvSpPr>
        <dsp:cNvPr id="0" name=""/>
        <dsp:cNvSpPr/>
      </dsp:nvSpPr>
      <dsp:spPr>
        <a:xfrm>
          <a:off x="3657733"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2001 </a:t>
          </a:r>
        </a:p>
        <a:p>
          <a:pPr lvl="0" algn="ctr" defTabSz="488950">
            <a:lnSpc>
              <a:spcPct val="90000"/>
            </a:lnSpc>
            <a:spcBef>
              <a:spcPct val="0"/>
            </a:spcBef>
            <a:spcAft>
              <a:spcPct val="35000"/>
            </a:spcAft>
          </a:pPr>
          <a:r>
            <a:rPr lang="en-US" sz="1100" kern="1200" dirty="0" smtClean="0"/>
            <a:t>Millennium Development Goals</a:t>
          </a:r>
          <a:endParaRPr lang="en-US" sz="1100" kern="1200" dirty="0"/>
        </a:p>
      </dsp:txBody>
      <dsp:txXfrm>
        <a:off x="3657733" y="449927"/>
        <a:ext cx="2284660" cy="913864"/>
      </dsp:txXfrm>
    </dsp:sp>
    <dsp:sp modelId="{2A656C4C-8D5E-44FC-A6BC-567C76DE9ECA}">
      <dsp:nvSpPr>
        <dsp:cNvPr id="0" name=""/>
        <dsp:cNvSpPr/>
      </dsp:nvSpPr>
      <dsp:spPr>
        <a:xfrm>
          <a:off x="5485462" y="449927"/>
          <a:ext cx="2284660" cy="913864"/>
        </a:xfrm>
        <a:prstGeom prst="chevron">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2009 </a:t>
          </a:r>
        </a:p>
        <a:p>
          <a:pPr lvl="0" algn="ctr" defTabSz="488950">
            <a:lnSpc>
              <a:spcPct val="90000"/>
            </a:lnSpc>
            <a:spcBef>
              <a:spcPct val="0"/>
            </a:spcBef>
            <a:spcAft>
              <a:spcPct val="35000"/>
            </a:spcAft>
          </a:pPr>
          <a:r>
            <a:rPr lang="en-US" sz="1100" kern="1200" dirty="0" smtClean="0"/>
            <a:t>ICPD +15</a:t>
          </a:r>
        </a:p>
        <a:p>
          <a:pPr lvl="0" algn="ctr" defTabSz="488950">
            <a:lnSpc>
              <a:spcPct val="90000"/>
            </a:lnSpc>
            <a:spcBef>
              <a:spcPct val="0"/>
            </a:spcBef>
            <a:spcAft>
              <a:spcPct val="35000"/>
            </a:spcAft>
          </a:pPr>
          <a:r>
            <a:rPr lang="en-US" sz="1100" kern="1200" dirty="0" smtClean="0"/>
            <a:t>Kampala</a:t>
          </a:r>
          <a:endParaRPr lang="en-US" sz="1100" kern="1200" dirty="0"/>
        </a:p>
      </dsp:txBody>
      <dsp:txXfrm>
        <a:off x="5485462" y="449927"/>
        <a:ext cx="2284660" cy="9138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51169-6263-5547-83C2-BBA183B0957C}">
      <dsp:nvSpPr>
        <dsp:cNvPr id="0" name=""/>
        <dsp:cNvSpPr/>
      </dsp:nvSpPr>
      <dsp:spPr>
        <a:xfrm>
          <a:off x="2277" y="449927"/>
          <a:ext cx="2284660" cy="91386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1970s-1994 </a:t>
          </a:r>
        </a:p>
        <a:p>
          <a:pPr lvl="0" algn="ctr" defTabSz="488950">
            <a:lnSpc>
              <a:spcPct val="90000"/>
            </a:lnSpc>
            <a:spcBef>
              <a:spcPct val="0"/>
            </a:spcBef>
            <a:spcAft>
              <a:spcPct val="35000"/>
            </a:spcAft>
          </a:pPr>
          <a:r>
            <a:rPr lang="en-US" sz="1100" kern="1200" dirty="0" smtClean="0"/>
            <a:t>Pre-Cairo</a:t>
          </a:r>
          <a:endParaRPr lang="en-US" sz="1100" kern="1200" dirty="0"/>
        </a:p>
      </dsp:txBody>
      <dsp:txXfrm>
        <a:off x="2277" y="449927"/>
        <a:ext cx="2284660" cy="913864"/>
      </dsp:txXfrm>
    </dsp:sp>
    <dsp:sp modelId="{483F852D-ED11-654D-954E-88F4F397C02E}">
      <dsp:nvSpPr>
        <dsp:cNvPr id="0" name=""/>
        <dsp:cNvSpPr/>
      </dsp:nvSpPr>
      <dsp:spPr>
        <a:xfrm>
          <a:off x="1830005"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1994</a:t>
          </a:r>
        </a:p>
        <a:p>
          <a:pPr lvl="0" algn="ctr" defTabSz="488950">
            <a:lnSpc>
              <a:spcPct val="90000"/>
            </a:lnSpc>
            <a:spcBef>
              <a:spcPct val="0"/>
            </a:spcBef>
            <a:spcAft>
              <a:spcPct val="35000"/>
            </a:spcAft>
          </a:pPr>
          <a:r>
            <a:rPr lang="en-US" sz="1100" kern="1200" dirty="0" smtClean="0"/>
            <a:t> International Conference on Population and Development</a:t>
          </a:r>
          <a:endParaRPr lang="en-US" sz="1100" kern="1200" dirty="0"/>
        </a:p>
      </dsp:txBody>
      <dsp:txXfrm>
        <a:off x="1830005" y="449927"/>
        <a:ext cx="2284660" cy="913864"/>
      </dsp:txXfrm>
    </dsp:sp>
    <dsp:sp modelId="{C83D4683-D5BE-4E4B-9751-1FE8BC596A48}">
      <dsp:nvSpPr>
        <dsp:cNvPr id="0" name=""/>
        <dsp:cNvSpPr/>
      </dsp:nvSpPr>
      <dsp:spPr>
        <a:xfrm>
          <a:off x="3657733"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2001 </a:t>
          </a:r>
        </a:p>
        <a:p>
          <a:pPr lvl="0" algn="ctr" defTabSz="488950">
            <a:lnSpc>
              <a:spcPct val="90000"/>
            </a:lnSpc>
            <a:spcBef>
              <a:spcPct val="0"/>
            </a:spcBef>
            <a:spcAft>
              <a:spcPct val="35000"/>
            </a:spcAft>
          </a:pPr>
          <a:r>
            <a:rPr lang="en-US" sz="1100" kern="1200" dirty="0" smtClean="0"/>
            <a:t>Millennium Development Goals</a:t>
          </a:r>
          <a:endParaRPr lang="en-US" sz="1100" kern="1200" dirty="0"/>
        </a:p>
      </dsp:txBody>
      <dsp:txXfrm>
        <a:off x="3657733" y="449927"/>
        <a:ext cx="2284660" cy="913864"/>
      </dsp:txXfrm>
    </dsp:sp>
    <dsp:sp modelId="{2A656C4C-8D5E-44FC-A6BC-567C76DE9ECA}">
      <dsp:nvSpPr>
        <dsp:cNvPr id="0" name=""/>
        <dsp:cNvSpPr/>
      </dsp:nvSpPr>
      <dsp:spPr>
        <a:xfrm>
          <a:off x="5485462" y="449927"/>
          <a:ext cx="2284660" cy="913864"/>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kern="1200" dirty="0" smtClean="0"/>
            <a:t>2009 ICPD +15</a:t>
          </a:r>
          <a:endParaRPr lang="en-US" sz="1100" kern="1200" dirty="0"/>
        </a:p>
      </dsp:txBody>
      <dsp:txXfrm>
        <a:off x="5485462" y="449927"/>
        <a:ext cx="2284660" cy="91386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C3B24C-8028-2548-BA11-BD4990F538F9}">
      <dsp:nvSpPr>
        <dsp:cNvPr id="0" name=""/>
        <dsp:cNvSpPr/>
      </dsp:nvSpPr>
      <dsp:spPr>
        <a:xfrm>
          <a:off x="3281" y="0"/>
          <a:ext cx="2869629" cy="914399"/>
        </a:xfrm>
        <a:prstGeom prst="homePlate">
          <a:avLst>
            <a:gd name="adj" fmla="val 25000"/>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234" tIns="48260" rIns="404937" bIns="48260" numCol="1" spcCol="1270" anchor="ctr" anchorCtr="0">
          <a:noAutofit/>
        </a:bodyPr>
        <a:lstStyle/>
        <a:p>
          <a:pPr lvl="0" algn="ctr" defTabSz="844550">
            <a:lnSpc>
              <a:spcPct val="90000"/>
            </a:lnSpc>
            <a:spcBef>
              <a:spcPct val="0"/>
            </a:spcBef>
            <a:spcAft>
              <a:spcPct val="35000"/>
            </a:spcAft>
          </a:pPr>
          <a:r>
            <a:rPr lang="en-US" sz="1900" kern="1200" dirty="0" smtClean="0"/>
            <a:t>Inputs</a:t>
          </a:r>
          <a:endParaRPr lang="en-US" sz="1900" kern="1200" dirty="0"/>
        </a:p>
      </dsp:txBody>
      <dsp:txXfrm>
        <a:off x="3281" y="0"/>
        <a:ext cx="2869629" cy="914399"/>
      </dsp:txXfrm>
    </dsp:sp>
    <dsp:sp modelId="{2C3A15C1-B009-864D-9748-CC3E6C64094F}">
      <dsp:nvSpPr>
        <dsp:cNvPr id="0" name=""/>
        <dsp:cNvSpPr/>
      </dsp:nvSpPr>
      <dsp:spPr>
        <a:xfrm>
          <a:off x="2298984" y="0"/>
          <a:ext cx="2869629" cy="914399"/>
        </a:xfrm>
        <a:prstGeom prst="chevron">
          <a:avLst>
            <a:gd name="adj" fmla="val 2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234" tIns="48260" rIns="101234" bIns="48260" numCol="1" spcCol="1270" anchor="t" anchorCtr="0">
          <a:noAutofit/>
        </a:bodyPr>
        <a:lstStyle/>
        <a:p>
          <a:pPr lvl="0" algn="l" defTabSz="844550">
            <a:lnSpc>
              <a:spcPct val="90000"/>
            </a:lnSpc>
            <a:spcBef>
              <a:spcPct val="0"/>
            </a:spcBef>
            <a:spcAft>
              <a:spcPct val="35000"/>
            </a:spcAft>
          </a:pPr>
          <a:r>
            <a:rPr lang="en-US" sz="1900" kern="1200" dirty="0" smtClean="0"/>
            <a:t>Outputs</a:t>
          </a:r>
          <a:endParaRPr lang="en-US" sz="1900" kern="1200" dirty="0"/>
        </a:p>
        <a:p>
          <a:pPr marL="114300" lvl="1" indent="-114300" algn="l" defTabSz="666750">
            <a:lnSpc>
              <a:spcPct val="90000"/>
            </a:lnSpc>
            <a:spcBef>
              <a:spcPct val="0"/>
            </a:spcBef>
            <a:spcAft>
              <a:spcPct val="15000"/>
            </a:spcAft>
            <a:buChar char="••"/>
          </a:pPr>
          <a:r>
            <a:rPr lang="en-US" sz="1500" kern="1200" dirty="0" smtClean="0"/>
            <a:t>Functional</a:t>
          </a:r>
          <a:endParaRPr lang="en-US" sz="1500" kern="1200" dirty="0"/>
        </a:p>
        <a:p>
          <a:pPr marL="114300" lvl="1" indent="-114300" algn="l" defTabSz="666750">
            <a:lnSpc>
              <a:spcPct val="90000"/>
            </a:lnSpc>
            <a:spcBef>
              <a:spcPct val="0"/>
            </a:spcBef>
            <a:spcAft>
              <a:spcPct val="15000"/>
            </a:spcAft>
            <a:buChar char="••"/>
          </a:pPr>
          <a:r>
            <a:rPr lang="en-US" sz="1500" kern="1200" dirty="0" smtClean="0"/>
            <a:t>Service</a:t>
          </a:r>
          <a:endParaRPr lang="en-US" sz="1500" kern="1200" dirty="0"/>
        </a:p>
      </dsp:txBody>
      <dsp:txXfrm>
        <a:off x="2298984" y="0"/>
        <a:ext cx="2869629" cy="914399"/>
      </dsp:txXfrm>
    </dsp:sp>
    <dsp:sp modelId="{5DF074DD-7439-1C42-A1E6-7930415C3FED}">
      <dsp:nvSpPr>
        <dsp:cNvPr id="0" name=""/>
        <dsp:cNvSpPr/>
      </dsp:nvSpPr>
      <dsp:spPr>
        <a:xfrm>
          <a:off x="4594688" y="0"/>
          <a:ext cx="2869629" cy="914399"/>
        </a:xfrm>
        <a:prstGeom prst="chevron">
          <a:avLst>
            <a:gd name="adj" fmla="val 2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234" tIns="48260" rIns="101234" bIns="48260" numCol="1" spcCol="1270" anchor="t" anchorCtr="0">
          <a:noAutofit/>
        </a:bodyPr>
        <a:lstStyle/>
        <a:p>
          <a:pPr lvl="0" algn="l" defTabSz="844550">
            <a:lnSpc>
              <a:spcPct val="90000"/>
            </a:lnSpc>
            <a:spcBef>
              <a:spcPct val="0"/>
            </a:spcBef>
            <a:spcAft>
              <a:spcPct val="35000"/>
            </a:spcAft>
          </a:pPr>
          <a:r>
            <a:rPr lang="en-US" sz="1900" kern="1200" dirty="0" smtClean="0"/>
            <a:t>Outcomes</a:t>
          </a:r>
          <a:endParaRPr lang="en-US" sz="1900" kern="1200" dirty="0"/>
        </a:p>
        <a:p>
          <a:pPr marL="114300" lvl="1" indent="-114300" algn="l" defTabSz="666750">
            <a:lnSpc>
              <a:spcPct val="90000"/>
            </a:lnSpc>
            <a:spcBef>
              <a:spcPct val="0"/>
            </a:spcBef>
            <a:spcAft>
              <a:spcPct val="15000"/>
            </a:spcAft>
            <a:buChar char="••"/>
          </a:pPr>
          <a:r>
            <a:rPr lang="en-US" sz="1500" kern="1200" dirty="0" smtClean="0"/>
            <a:t>Intermediate</a:t>
          </a:r>
          <a:endParaRPr lang="en-US" sz="1500" kern="1200" dirty="0"/>
        </a:p>
        <a:p>
          <a:pPr marL="114300" lvl="1" indent="-114300" algn="l" defTabSz="666750">
            <a:lnSpc>
              <a:spcPct val="90000"/>
            </a:lnSpc>
            <a:spcBef>
              <a:spcPct val="0"/>
            </a:spcBef>
            <a:spcAft>
              <a:spcPct val="15000"/>
            </a:spcAft>
            <a:buChar char="••"/>
          </a:pPr>
          <a:r>
            <a:rPr lang="en-US" sz="1500" kern="1200" dirty="0" smtClean="0"/>
            <a:t>Long-term</a:t>
          </a:r>
          <a:endParaRPr lang="en-US" sz="1500" kern="1200" dirty="0"/>
        </a:p>
      </dsp:txBody>
      <dsp:txXfrm>
        <a:off x="4594688" y="0"/>
        <a:ext cx="2869629" cy="9143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ict"/></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1"/>
            <a:ext cx="3032641" cy="465106"/>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defRPr sz="1200" smtClean="0"/>
            </a:lvl1pPr>
          </a:lstStyle>
          <a:p>
            <a:pPr>
              <a:defRPr/>
            </a:pPr>
            <a:endParaRPr lang="en-US"/>
          </a:p>
        </p:txBody>
      </p:sp>
      <p:sp>
        <p:nvSpPr>
          <p:cNvPr id="173059" name="Rectangle 3"/>
          <p:cNvSpPr>
            <a:spLocks noGrp="1" noChangeArrowheads="1"/>
          </p:cNvSpPr>
          <p:nvPr>
            <p:ph type="dt" sz="quarter" idx="1"/>
          </p:nvPr>
        </p:nvSpPr>
        <p:spPr bwMode="auto">
          <a:xfrm>
            <a:off x="3963541" y="1"/>
            <a:ext cx="3032641" cy="465106"/>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lgn="r">
              <a:defRPr sz="1200" smtClean="0"/>
            </a:lvl1pPr>
          </a:lstStyle>
          <a:p>
            <a:pPr>
              <a:defRPr/>
            </a:pPr>
            <a:endParaRPr lang="en-US"/>
          </a:p>
        </p:txBody>
      </p:sp>
      <p:sp>
        <p:nvSpPr>
          <p:cNvPr id="173060" name="Rectangle 4"/>
          <p:cNvSpPr>
            <a:spLocks noGrp="1" noChangeArrowheads="1"/>
          </p:cNvSpPr>
          <p:nvPr>
            <p:ph type="ftr" sz="quarter" idx="2"/>
          </p:nvPr>
        </p:nvSpPr>
        <p:spPr bwMode="auto">
          <a:xfrm>
            <a:off x="0" y="8817060"/>
            <a:ext cx="3032641" cy="465106"/>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defRPr sz="1200" smtClean="0"/>
            </a:lvl1pPr>
          </a:lstStyle>
          <a:p>
            <a:pPr>
              <a:defRPr/>
            </a:pPr>
            <a:endParaRPr lang="en-US"/>
          </a:p>
        </p:txBody>
      </p:sp>
      <p:sp>
        <p:nvSpPr>
          <p:cNvPr id="173061" name="Rectangle 5"/>
          <p:cNvSpPr>
            <a:spLocks noGrp="1" noChangeArrowheads="1"/>
          </p:cNvSpPr>
          <p:nvPr>
            <p:ph type="sldNum" sz="quarter" idx="3"/>
          </p:nvPr>
        </p:nvSpPr>
        <p:spPr bwMode="auto">
          <a:xfrm>
            <a:off x="3963541" y="8817060"/>
            <a:ext cx="3032641" cy="465106"/>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lgn="r">
              <a:defRPr sz="1200" smtClean="0"/>
            </a:lvl1pPr>
          </a:lstStyle>
          <a:p>
            <a:pPr>
              <a:defRPr/>
            </a:pPr>
            <a:fld id="{B25A7D8A-227E-4DF2-8CAD-B4C0BF2FD93D}" type="slidenum">
              <a:rPr lang="en-US"/>
              <a:pPr>
                <a:defRPr/>
              </a:pPr>
              <a:t>‹#›</a:t>
            </a:fld>
            <a:endParaRPr lang="en-US"/>
          </a:p>
        </p:txBody>
      </p:sp>
      <p:pic>
        <p:nvPicPr>
          <p:cNvPr id="100358" name="Picture 6" descr="aaulogo"/>
          <p:cNvPicPr>
            <a:picLocks noChangeAspect="1" noChangeArrowheads="1"/>
          </p:cNvPicPr>
          <p:nvPr/>
        </p:nvPicPr>
        <p:blipFill>
          <a:blip r:embed="rId2"/>
          <a:srcRect/>
          <a:stretch>
            <a:fillRect/>
          </a:stretch>
        </p:blipFill>
        <p:spPr bwMode="auto">
          <a:xfrm>
            <a:off x="5933164" y="8483964"/>
            <a:ext cx="760817" cy="647771"/>
          </a:xfrm>
          <a:prstGeom prst="rect">
            <a:avLst/>
          </a:prstGeom>
          <a:noFill/>
          <a:ln w="9525">
            <a:noFill/>
            <a:miter lim="800000"/>
            <a:headEnd/>
            <a:tailEnd/>
          </a:ln>
        </p:spPr>
      </p:pic>
      <p:pic>
        <p:nvPicPr>
          <p:cNvPr id="100359" name="Picture 7" descr="logo_2002"/>
          <p:cNvPicPr>
            <a:picLocks noChangeAspect="1" noChangeArrowheads="1"/>
          </p:cNvPicPr>
          <p:nvPr/>
        </p:nvPicPr>
        <p:blipFill>
          <a:blip r:embed="rId3"/>
          <a:srcRect/>
          <a:stretch>
            <a:fillRect/>
          </a:stretch>
        </p:blipFill>
        <p:spPr bwMode="auto">
          <a:xfrm>
            <a:off x="227790" y="8408749"/>
            <a:ext cx="684888" cy="6600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3032641" cy="465106"/>
          </a:xfrm>
          <a:prstGeom prst="rect">
            <a:avLst/>
          </a:prstGeom>
          <a:noFill/>
          <a:ln w="9525">
            <a:noFill/>
            <a:miter lim="800000"/>
            <a:headEnd/>
            <a:tailEnd/>
          </a:ln>
          <a:effectLst/>
        </p:spPr>
        <p:txBody>
          <a:bodyPr vert="horz" wrap="square" lIns="93019" tIns="46510" rIns="93019" bIns="46510" numCol="1" anchor="t" anchorCtr="0" compatLnSpc="1">
            <a:prstTxWarp prst="textNoShape">
              <a:avLst/>
            </a:prstTxWarp>
          </a:bodyPr>
          <a:lstStyle>
            <a:lvl1pPr defTabSz="930276">
              <a:defRPr sz="1200" smtClean="0"/>
            </a:lvl1pPr>
          </a:lstStyle>
          <a:p>
            <a:pPr>
              <a:defRPr/>
            </a:pPr>
            <a:endParaRPr lang="en-US"/>
          </a:p>
        </p:txBody>
      </p:sp>
      <p:sp>
        <p:nvSpPr>
          <p:cNvPr id="37891" name="Rectangle 3"/>
          <p:cNvSpPr>
            <a:spLocks noGrp="1" noChangeArrowheads="1"/>
          </p:cNvSpPr>
          <p:nvPr>
            <p:ph type="dt" idx="1"/>
          </p:nvPr>
        </p:nvSpPr>
        <p:spPr bwMode="auto">
          <a:xfrm>
            <a:off x="3963541" y="1"/>
            <a:ext cx="3032641" cy="465106"/>
          </a:xfrm>
          <a:prstGeom prst="rect">
            <a:avLst/>
          </a:prstGeom>
          <a:noFill/>
          <a:ln w="9525">
            <a:noFill/>
            <a:miter lim="800000"/>
            <a:headEnd/>
            <a:tailEnd/>
          </a:ln>
          <a:effectLst/>
        </p:spPr>
        <p:txBody>
          <a:bodyPr vert="horz" wrap="square" lIns="93019" tIns="46510" rIns="93019" bIns="46510" numCol="1" anchor="t" anchorCtr="0" compatLnSpc="1">
            <a:prstTxWarp prst="textNoShape">
              <a:avLst/>
            </a:prstTxWarp>
          </a:bodyPr>
          <a:lstStyle>
            <a:lvl1pPr algn="r" defTabSz="930276">
              <a:defRPr sz="1200" smtClean="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3163" y="695325"/>
            <a:ext cx="4652962" cy="3481388"/>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700074" y="4410065"/>
            <a:ext cx="5597553" cy="4178279"/>
          </a:xfrm>
          <a:prstGeom prst="rect">
            <a:avLst/>
          </a:prstGeom>
          <a:noFill/>
          <a:ln w="9525">
            <a:noFill/>
            <a:miter lim="800000"/>
            <a:headEnd/>
            <a:tailEnd/>
          </a:ln>
          <a:effectLst/>
        </p:spPr>
        <p:txBody>
          <a:bodyPr vert="horz" wrap="square" lIns="93019" tIns="46510" rIns="93019" bIns="46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17060"/>
            <a:ext cx="3032641" cy="465106"/>
          </a:xfrm>
          <a:prstGeom prst="rect">
            <a:avLst/>
          </a:prstGeom>
          <a:noFill/>
          <a:ln w="9525">
            <a:noFill/>
            <a:miter lim="800000"/>
            <a:headEnd/>
            <a:tailEnd/>
          </a:ln>
          <a:effectLst/>
        </p:spPr>
        <p:txBody>
          <a:bodyPr vert="horz" wrap="square" lIns="93019" tIns="46510" rIns="93019" bIns="46510" numCol="1" anchor="b" anchorCtr="0" compatLnSpc="1">
            <a:prstTxWarp prst="textNoShape">
              <a:avLst/>
            </a:prstTxWarp>
          </a:bodyPr>
          <a:lstStyle>
            <a:lvl1pPr defTabSz="930276">
              <a:defRPr sz="1200" smtClean="0"/>
            </a:lvl1pPr>
          </a:lstStyle>
          <a:p>
            <a:pPr>
              <a:defRPr/>
            </a:pPr>
            <a:endParaRPr lang="en-US"/>
          </a:p>
        </p:txBody>
      </p:sp>
      <p:sp>
        <p:nvSpPr>
          <p:cNvPr id="37895" name="Rectangle 7"/>
          <p:cNvSpPr>
            <a:spLocks noGrp="1" noChangeArrowheads="1"/>
          </p:cNvSpPr>
          <p:nvPr>
            <p:ph type="sldNum" sz="quarter" idx="5"/>
          </p:nvPr>
        </p:nvSpPr>
        <p:spPr bwMode="auto">
          <a:xfrm>
            <a:off x="3963541" y="8817060"/>
            <a:ext cx="3032641" cy="465106"/>
          </a:xfrm>
          <a:prstGeom prst="rect">
            <a:avLst/>
          </a:prstGeom>
          <a:noFill/>
          <a:ln w="9525">
            <a:noFill/>
            <a:miter lim="800000"/>
            <a:headEnd/>
            <a:tailEnd/>
          </a:ln>
          <a:effectLst/>
        </p:spPr>
        <p:txBody>
          <a:bodyPr vert="horz" wrap="square" lIns="93019" tIns="46510" rIns="93019" bIns="46510" numCol="1" anchor="b" anchorCtr="0" compatLnSpc="1">
            <a:prstTxWarp prst="textNoShape">
              <a:avLst/>
            </a:prstTxWarp>
          </a:bodyPr>
          <a:lstStyle>
            <a:lvl1pPr algn="r" defTabSz="930276">
              <a:defRPr sz="1200" smtClean="0"/>
            </a:lvl1pPr>
          </a:lstStyle>
          <a:p>
            <a:pPr>
              <a:defRPr/>
            </a:pPr>
            <a:fld id="{2A63F214-0D5F-41BD-AF58-380D5DA50B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3" Type="http://schemas.openxmlformats.org/officeDocument/2006/relationships/hyperlink" Target="http://www.unfpa.org/public/icpd/pid/5065"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28908"/>
            <a:fld id="{C1832FC6-992E-49B9-B9DA-C6A5EC6822E7}" type="slidenum">
              <a:rPr lang="en-US"/>
              <a:pPr defTabSz="928908"/>
              <a:t>1</a:t>
            </a:fld>
            <a:endParaRPr lang="en-US" dirty="0"/>
          </a:p>
        </p:txBody>
      </p:sp>
      <p:sp>
        <p:nvSpPr>
          <p:cNvPr id="52227" name="Rectangle 2"/>
          <p:cNvSpPr>
            <a:spLocks noGrp="1" noRot="1" noChangeAspect="1" noChangeArrowheads="1" noTextEdit="1"/>
          </p:cNvSpPr>
          <p:nvPr>
            <p:ph type="sldImg"/>
          </p:nvPr>
        </p:nvSpPr>
        <p:spPr>
          <a:xfrm>
            <a:off x="1171575" y="695325"/>
            <a:ext cx="4654550" cy="3481388"/>
          </a:xfrm>
          <a:ln/>
        </p:spPr>
      </p:sp>
      <p:sp>
        <p:nvSpPr>
          <p:cNvPr id="52228"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This module covers the M&amp;E of FP programs.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As a result of the Kampala Conference, it</a:t>
            </a:r>
            <a:r>
              <a:rPr lang="en-US" baseline="0" dirty="0" smtClean="0">
                <a:latin typeface="Arial" charset="0"/>
                <a:ea typeface="ＭＳ Ｐゴシック" pitchFamily="-65" charset="-128"/>
              </a:rPr>
              <a:t> was noted that family planning </a:t>
            </a:r>
            <a:r>
              <a:rPr lang="en-US" dirty="0" smtClean="0">
                <a:latin typeface="Arial" charset="0"/>
                <a:ea typeface="ＭＳ Ｐゴシック" pitchFamily="-65" charset="-128"/>
              </a:rPr>
              <a:t>FP dramatically impacts many key MDGs.</a:t>
            </a:r>
            <a:r>
              <a:rPr lang="en-US" baseline="0" dirty="0" smtClean="0">
                <a:latin typeface="Arial" charset="0"/>
                <a:ea typeface="ＭＳ Ｐゴシック" pitchFamily="-65" charset="-128"/>
              </a:rPr>
              <a:t>  For example,</a:t>
            </a:r>
            <a:r>
              <a:rPr lang="en-US" dirty="0" smtClean="0">
                <a:latin typeface="Arial" charset="0"/>
                <a:ea typeface="ＭＳ Ｐゴシック" pitchFamily="-65" charset="-128"/>
              </a:rPr>
              <a:t> </a:t>
            </a:r>
            <a:r>
              <a:rPr lang="en-US" baseline="0" dirty="0" smtClean="0">
                <a:latin typeface="Arial" charset="0"/>
                <a:ea typeface="ＭＳ Ｐゴシック" pitchFamily="-65" charset="-128"/>
              </a:rPr>
              <a:t>support for FP promotes gender equity and</a:t>
            </a:r>
            <a:r>
              <a:rPr lang="en-US" dirty="0" smtClean="0">
                <a:latin typeface="Arial" charset="0"/>
                <a:ea typeface="ＭＳ Ｐゴシック" pitchFamily="-65" charset="-128"/>
              </a:rPr>
              <a:t> empowers women. Unplanned pregnancies interrupt work and career plans. FP also gives women more control and autonomy over their childbearing plans.</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FP improves maternal health. Non-use of FP can result in unintended pregnancy, which</a:t>
            </a:r>
            <a:r>
              <a:rPr lang="en-US" baseline="0" dirty="0" smtClean="0">
                <a:latin typeface="Arial" charset="0"/>
                <a:ea typeface="ＭＳ Ｐゴシック" pitchFamily="-65" charset="-128"/>
              </a:rPr>
              <a:t> can lead to increased exposure to abortion and unsafe delivery, both of which are leading causes of maternal morbidity and mortality in developing countries</a:t>
            </a:r>
            <a:r>
              <a:rPr lang="en-US" dirty="0" smtClean="0">
                <a:latin typeface="Arial" charset="0"/>
                <a:ea typeface="ＭＳ Ｐゴシック" pitchFamily="-65" charset="-128"/>
              </a:rPr>
              <a:t>. By preventing unintended pregnancy, wider FP access reduces the risks associated with abortion or childbearing.</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 FP can prevent HIV. Contraception is the best kept secret in HIV prevention. Women with HIV who have unintended</a:t>
            </a:r>
          </a:p>
          <a:p>
            <a:r>
              <a:rPr lang="en-US" dirty="0" smtClean="0">
                <a:latin typeface="Arial" charset="0"/>
                <a:ea typeface="ＭＳ Ｐゴシック" pitchFamily="-65" charset="-128"/>
              </a:rPr>
              <a:t>pregnancies run the risk of transmitting the virus to their child. Preventing pregnancies among HIV positive women who do not wish to become pregnant reduces HIV-positive births and the number of children needing HIV treatment, care and support</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For more information on the linkages between FP and all 8 MDGs you can read “FP: the essential link to achieving all eight Millennium Development Goals”  by Willard Cates Jr. which is included in your background</a:t>
            </a:r>
            <a:r>
              <a:rPr lang="en-US" baseline="0" dirty="0" smtClean="0">
                <a:latin typeface="Arial" charset="0"/>
                <a:ea typeface="ＭＳ Ｐゴシック" pitchFamily="-65" charset="-128"/>
              </a:rPr>
              <a:t> reading materials</a:t>
            </a:r>
            <a:endParaRPr lang="en-US" dirty="0" smtClean="0">
              <a:latin typeface="Arial" charset="0"/>
              <a:ea typeface="ＭＳ Ｐゴシック" pitchFamily="-65" charset="-128"/>
            </a:endParaRP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FP: the essential link to achieving all eight Millennium Development Goals., Willard Cates Jr. Family Health International, Durham, NC 27713, USA</a:t>
            </a:r>
          </a:p>
          <a:p>
            <a:endParaRPr lang="en-US" dirty="0" smtClean="0">
              <a:latin typeface="Arial" charset="0"/>
              <a:ea typeface="ＭＳ Ｐゴシック" pitchFamily="-65" charset="-128"/>
            </a:endParaRPr>
          </a:p>
          <a:p>
            <a:endParaRPr lang="en-US" dirty="0" smtClean="0">
              <a:latin typeface="Arial" charset="0"/>
              <a:ea typeface="ＭＳ Ｐゴシック" pitchFamily="-65" charset="-128"/>
            </a:endParaRPr>
          </a:p>
        </p:txBody>
      </p:sp>
      <p:sp>
        <p:nvSpPr>
          <p:cNvPr id="59396" name="Slide Number Placeholder 3"/>
          <p:cNvSpPr>
            <a:spLocks noGrp="1"/>
          </p:cNvSpPr>
          <p:nvPr>
            <p:ph type="sldNum" sz="quarter" idx="5"/>
          </p:nvPr>
        </p:nvSpPr>
        <p:spPr>
          <a:noFill/>
        </p:spPr>
        <p:txBody>
          <a:bodyPr/>
          <a:lstStyle/>
          <a:p>
            <a:pPr defTabSz="928908"/>
            <a:fld id="{2A25BADB-BC23-47AA-BDF9-B9F831C7D0F3}" type="slidenum">
              <a:rPr lang="en-US"/>
              <a:pPr defTabSz="928908"/>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These</a:t>
            </a:r>
            <a:r>
              <a:rPr lang="en-US" baseline="0" dirty="0" smtClean="0">
                <a:latin typeface="Arial" charset="0"/>
                <a:ea typeface="ＭＳ Ｐゴシック" pitchFamily="-65" charset="-128"/>
              </a:rPr>
              <a:t> various events all greatly influence the current context in which family planning programs and policies operate today. Currently there is a great deal of focus on </a:t>
            </a:r>
          </a:p>
          <a:p>
            <a:pPr lvl="0">
              <a:buFont typeface="Arial" pitchFamily="34" charset="0"/>
              <a:buChar char="•"/>
            </a:pPr>
            <a:r>
              <a:rPr lang="en-US" sz="1200" kern="1200" dirty="0" smtClean="0">
                <a:solidFill>
                  <a:schemeClr val="tx1"/>
                </a:solidFill>
                <a:latin typeface="Arial" pitchFamily="-110" charset="0"/>
                <a:ea typeface="ＭＳ Ｐゴシック" pitchFamily="-110" charset="-128"/>
                <a:cs typeface="ＭＳ Ｐゴシック" pitchFamily="-110" charset="-128"/>
              </a:rPr>
              <a:t>Increased integration of FP into other health services and how to reach those who need</a:t>
            </a:r>
            <a:r>
              <a:rPr lang="en-US" sz="1200" kern="1200" baseline="0" dirty="0" smtClean="0">
                <a:solidFill>
                  <a:schemeClr val="tx1"/>
                </a:solidFill>
                <a:latin typeface="Arial" pitchFamily="-110" charset="0"/>
                <a:ea typeface="ＭＳ Ｐゴシック" pitchFamily="-110" charset="-128"/>
                <a:cs typeface="ＭＳ Ｐゴシック" pitchFamily="-110" charset="-128"/>
              </a:rPr>
              <a:t> contraception through all health services</a:t>
            </a:r>
            <a:endParaRPr lang="en-US" sz="1200" kern="1200" dirty="0" smtClean="0">
              <a:solidFill>
                <a:schemeClr val="tx1"/>
              </a:solidFill>
              <a:latin typeface="Arial" pitchFamily="-110" charset="0"/>
              <a:ea typeface="ＭＳ Ｐゴシック" pitchFamily="-110" charset="-128"/>
              <a:cs typeface="ＭＳ Ｐゴシック" pitchFamily="-110" charset="-128"/>
            </a:endParaRPr>
          </a:p>
          <a:p>
            <a:pPr lvl="0">
              <a:buFont typeface="Arial" pitchFamily="34" charset="0"/>
              <a:buChar char="•"/>
            </a:pPr>
            <a:r>
              <a:rPr lang="en-US" sz="1200" kern="1200" dirty="0" smtClean="0">
                <a:solidFill>
                  <a:schemeClr val="tx1"/>
                </a:solidFill>
                <a:latin typeface="Arial" pitchFamily="-110" charset="0"/>
                <a:ea typeface="ＭＳ Ｐゴシック" pitchFamily="-110" charset="-128"/>
                <a:cs typeface="ＭＳ Ｐゴシック" pitchFamily="-110" charset="-128"/>
              </a:rPr>
              <a:t>Scale-up of current FP services- In many</a:t>
            </a:r>
            <a:r>
              <a:rPr lang="en-US" sz="1200" kern="1200" baseline="0" dirty="0" smtClean="0">
                <a:solidFill>
                  <a:schemeClr val="tx1"/>
                </a:solidFill>
                <a:latin typeface="Arial" pitchFamily="-110" charset="0"/>
                <a:ea typeface="ＭＳ Ｐゴシック" pitchFamily="-110" charset="-128"/>
                <a:cs typeface="ＭＳ Ｐゴシック" pitchFamily="-110" charset="-128"/>
              </a:rPr>
              <a:t> areas we know what works to get people to meet their reproductive goals, but there are still obstacles to increasing access to achieve MDG indicator 5B- universal access to reproductive health care.</a:t>
            </a:r>
            <a:endParaRPr lang="en-US" sz="1200" kern="1200" dirty="0" smtClean="0">
              <a:solidFill>
                <a:schemeClr val="tx1"/>
              </a:solidFill>
              <a:latin typeface="Arial" pitchFamily="-110" charset="0"/>
              <a:ea typeface="ＭＳ Ｐゴシック" pitchFamily="-110" charset="-128"/>
              <a:cs typeface="ＭＳ Ｐゴシック" pitchFamily="-110" charset="-128"/>
            </a:endParaRPr>
          </a:p>
          <a:p>
            <a:pPr lvl="0">
              <a:buFont typeface="Arial" pitchFamily="34" charset="0"/>
              <a:buChar char="•"/>
            </a:pPr>
            <a:r>
              <a:rPr lang="en-US" sz="1200" kern="1200" dirty="0" smtClean="0">
                <a:solidFill>
                  <a:schemeClr val="tx1"/>
                </a:solidFill>
                <a:latin typeface="Arial" pitchFamily="-110" charset="0"/>
                <a:ea typeface="ＭＳ Ｐゴシック" pitchFamily="-110" charset="-128"/>
                <a:cs typeface="ＭＳ Ｐゴシック" pitchFamily="-110" charset="-128"/>
              </a:rPr>
              <a:t>Related in several of the MDGs</a:t>
            </a:r>
            <a:r>
              <a:rPr lang="en-US" sz="1200" kern="1200" baseline="0" dirty="0" smtClean="0">
                <a:solidFill>
                  <a:schemeClr val="tx1"/>
                </a:solidFill>
                <a:latin typeface="Arial" pitchFamily="-110" charset="0"/>
                <a:ea typeface="ＭＳ Ｐゴシック" pitchFamily="-110" charset="-128"/>
                <a:cs typeface="ＭＳ Ｐゴシック" pitchFamily="-110" charset="-128"/>
              </a:rPr>
              <a:t> as mentioned earlier</a:t>
            </a:r>
            <a:endParaRPr lang="en-US" sz="1200" kern="1200" dirty="0" smtClean="0">
              <a:solidFill>
                <a:schemeClr val="tx1"/>
              </a:solidFill>
              <a:latin typeface="Arial" pitchFamily="-110" charset="0"/>
              <a:ea typeface="ＭＳ Ｐゴシック" pitchFamily="-110" charset="-128"/>
              <a:cs typeface="ＭＳ Ｐゴシック" pitchFamily="-110" charset="-12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pitchFamily="-110" charset="0"/>
                <a:ea typeface="ＭＳ Ｐゴシック" pitchFamily="-110" charset="-128"/>
                <a:cs typeface="ＭＳ Ｐゴシック" pitchFamily="-110" charset="-128"/>
              </a:rPr>
              <a:t>FP</a:t>
            </a:r>
            <a:r>
              <a:rPr lang="en-US" sz="1200" kern="1200" baseline="0" dirty="0" smtClean="0">
                <a:solidFill>
                  <a:schemeClr val="tx1"/>
                </a:solidFill>
                <a:latin typeface="Arial" pitchFamily="-110" charset="0"/>
                <a:ea typeface="ＭＳ Ｐゴシック" pitchFamily="-110" charset="-128"/>
                <a:cs typeface="ＭＳ Ｐゴシック" pitchFamily="-110" charset="-128"/>
              </a:rPr>
              <a:t> programs are s</a:t>
            </a:r>
            <a:r>
              <a:rPr lang="en-US" sz="1200" kern="1200" dirty="0" smtClean="0">
                <a:solidFill>
                  <a:schemeClr val="tx1"/>
                </a:solidFill>
                <a:latin typeface="Arial" pitchFamily="-110" charset="0"/>
                <a:ea typeface="ＭＳ Ｐゴシック" pitchFamily="-110" charset="-128"/>
                <a:cs typeface="ＭＳ Ｐゴシック" pitchFamily="-110" charset="-128"/>
              </a:rPr>
              <a:t>till heavily</a:t>
            </a:r>
            <a:r>
              <a:rPr lang="en-US" sz="1200" kern="1200" baseline="0" dirty="0" smtClean="0">
                <a:solidFill>
                  <a:schemeClr val="tx1"/>
                </a:solidFill>
                <a:latin typeface="Arial" pitchFamily="-110" charset="0"/>
                <a:ea typeface="ＭＳ Ｐゴシック" pitchFamily="-110" charset="-128"/>
                <a:cs typeface="ＭＳ Ｐゴシック" pitchFamily="-110" charset="-128"/>
              </a:rPr>
              <a:t> based</a:t>
            </a:r>
            <a:r>
              <a:rPr lang="en-US" sz="1200" kern="1200" dirty="0" smtClean="0">
                <a:solidFill>
                  <a:schemeClr val="tx1"/>
                </a:solidFill>
                <a:latin typeface="Arial" pitchFamily="-110" charset="0"/>
                <a:ea typeface="ＭＳ Ｐゴシック" pitchFamily="-110" charset="-128"/>
                <a:cs typeface="ＭＳ Ｐゴシック" pitchFamily="-110" charset="-128"/>
              </a:rPr>
              <a:t> ICPD goals</a:t>
            </a:r>
          </a:p>
          <a:p>
            <a:endParaRPr lang="en-US" dirty="0" smtClean="0">
              <a:latin typeface="Arial" charset="0"/>
              <a:ea typeface="ＭＳ Ｐゴシック" pitchFamily="-65" charset="-128"/>
            </a:endParaRPr>
          </a:p>
        </p:txBody>
      </p:sp>
      <p:sp>
        <p:nvSpPr>
          <p:cNvPr id="60420" name="Slide Number Placeholder 3"/>
          <p:cNvSpPr>
            <a:spLocks noGrp="1"/>
          </p:cNvSpPr>
          <p:nvPr>
            <p:ph type="sldNum" sz="quarter" idx="5"/>
          </p:nvPr>
        </p:nvSpPr>
        <p:spPr>
          <a:noFill/>
        </p:spPr>
        <p:txBody>
          <a:bodyPr/>
          <a:lstStyle/>
          <a:p>
            <a:pPr defTabSz="928908"/>
            <a:fld id="{D9058C32-2F98-4EC3-963D-18858D1545F5}" type="slidenum">
              <a:rPr lang="en-US"/>
              <a:pPr defTabSz="928908"/>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28908"/>
            <a:fld id="{6443EC5D-646F-4B87-BADF-AF9C44F84E44}" type="slidenum">
              <a:rPr lang="en-US"/>
              <a:pPr defTabSz="928908"/>
              <a:t>12</a:t>
            </a:fld>
            <a:endParaRPr lang="en-US" dirty="0"/>
          </a:p>
        </p:txBody>
      </p:sp>
      <p:sp>
        <p:nvSpPr>
          <p:cNvPr id="62467" name="Rectangle 2"/>
          <p:cNvSpPr>
            <a:spLocks noGrp="1" noRot="1" noChangeAspect="1" noChangeArrowheads="1" noTextEdit="1"/>
          </p:cNvSpPr>
          <p:nvPr>
            <p:ph type="sldImg"/>
          </p:nvPr>
        </p:nvSpPr>
        <p:spPr>
          <a:xfrm>
            <a:off x="1171575" y="695325"/>
            <a:ext cx="4654550" cy="3481388"/>
          </a:xfrm>
          <a:ln/>
        </p:spPr>
      </p:sp>
      <p:sp>
        <p:nvSpPr>
          <p:cNvPr id="62468"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We will now break out into small groups to discuss the implications of these global shifts in policy related to FP programs for the </a:t>
            </a:r>
            <a:r>
              <a:rPr lang="en-US" b="1" u="sng" dirty="0" smtClean="0">
                <a:latin typeface="Arial" charset="0"/>
                <a:ea typeface="ＭＳ Ｐゴシック" pitchFamily="-65" charset="-128"/>
              </a:rPr>
              <a:t>M&amp;E</a:t>
            </a:r>
            <a:r>
              <a:rPr lang="en-US" dirty="0" smtClean="0">
                <a:latin typeface="Arial" charset="0"/>
                <a:ea typeface="ＭＳ Ｐゴシック" pitchFamily="-65" charset="-128"/>
              </a:rPr>
              <a:t> of these programs. I would like you to break into small groups. </a:t>
            </a:r>
            <a:r>
              <a:rPr lang="en-US" i="1" dirty="0" smtClean="0">
                <a:latin typeface="Arial" charset="0"/>
                <a:ea typeface="ＭＳ Ｐゴシック" pitchFamily="-65" charset="-128"/>
              </a:rPr>
              <a:t>(note to facilitator: determine how groups should form and provide relevant instructions. Suggested group size is 5-7).  </a:t>
            </a:r>
            <a:r>
              <a:rPr lang="en-US" dirty="0" smtClean="0">
                <a:latin typeface="Arial" charset="0"/>
                <a:ea typeface="ＭＳ Ｐゴシック" pitchFamily="-65" charset="-128"/>
              </a:rPr>
              <a:t>In your groups, discuss the implications of both the Cairo </a:t>
            </a:r>
            <a:r>
              <a:rPr lang="en-US" dirty="0" err="1" smtClean="0">
                <a:latin typeface="Arial" charset="0"/>
                <a:ea typeface="ＭＳ Ｐゴシック" pitchFamily="-65" charset="-128"/>
              </a:rPr>
              <a:t>programme</a:t>
            </a:r>
            <a:r>
              <a:rPr lang="en-US" dirty="0" smtClean="0">
                <a:latin typeface="Arial" charset="0"/>
                <a:ea typeface="ＭＳ Ｐゴシック" pitchFamily="-65" charset="-128"/>
              </a:rPr>
              <a:t> of action and MDGs for M&amp;E of FP programs. Think about the traditional focus of family-planning programs on the earlier slide and the kinds of measurement and M&amp;E issues they would raise. Then identify at least three ways that those traditional areas of focus would change in response to the MDGs. What are the measurement and M&amp;E issues associated with the changes in focus you identify? You will have </a:t>
            </a:r>
            <a:r>
              <a:rPr lang="en-US" i="1" dirty="0" smtClean="0">
                <a:solidFill>
                  <a:srgbClr val="FF0000"/>
                </a:solidFill>
                <a:latin typeface="Arial" charset="0"/>
                <a:ea typeface="ＭＳ Ｐゴシック" pitchFamily="-65" charset="-128"/>
              </a:rPr>
              <a:t>xx</a:t>
            </a:r>
            <a:r>
              <a:rPr lang="en-US" dirty="0" smtClean="0">
                <a:latin typeface="Arial" charset="0"/>
                <a:ea typeface="ＭＳ Ｐゴシック" pitchFamily="-65" charset="-128"/>
              </a:rPr>
              <a:t> minutes to discuss this in your group. Then we will review what each group came up with, so identify a person to report back on your discussions to the wider group </a:t>
            </a:r>
            <a:r>
              <a:rPr lang="en-US" i="1" dirty="0" smtClean="0">
                <a:latin typeface="Arial" charset="0"/>
                <a:ea typeface="ＭＳ Ｐゴシック" pitchFamily="-65" charset="-128"/>
              </a:rPr>
              <a:t>(note to facilitator – insert length of time for discussion – suggest at least 20 minutes, with similar amount of time for discussion of report back).</a:t>
            </a:r>
          </a:p>
          <a:p>
            <a:endParaRPr lang="en-US" i="1" dirty="0" smtClean="0">
              <a:latin typeface="Arial" charset="0"/>
              <a:ea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latin typeface="Arial" charset="0"/>
              <a:ea typeface="ＭＳ Ｐゴシック" pitchFamily="-65" charset="-128"/>
            </a:endParaRPr>
          </a:p>
          <a:p>
            <a:r>
              <a:rPr lang="en-US" dirty="0" smtClean="0"/>
              <a:t>The conceptual framework is adapted from a similar model developed for family planning (FP) under The EVALUATION Project. This framework illustrates the pathways by which reproductive health (RH) programs achieve their objectives. The original framework, created for FP programs, is readily adaptable to other areas of RH. Many sections of the framework contain more detailed frameworks that explain the pathways for program effects specific to the topic area in question.</a:t>
            </a:r>
          </a:p>
          <a:p>
            <a:r>
              <a:rPr lang="en-US" dirty="0" smtClean="0"/>
              <a:t>The column on the far left defines the context in which the program operates: the social, cultural, economic, political, and legal systems in a given society, including that society's reproductive health programs. The top left-hand side of the figure, lightly shaded, outlines the role of demand in the effectiveness of a given program. Countries in which the population actively wants the services ("high demand") based on societal norms and preferences will have a far easier time achieving results than those in which the population is indifferent or outwardly negative toward the program.</a:t>
            </a:r>
          </a:p>
          <a:p>
            <a:r>
              <a:rPr lang="en-US" dirty="0" smtClean="0"/>
              <a:t>The lower left-hand side of the framework lists factors in the supply environment, shaded in a darker tone. Countries with strong social and economic development programs provide a more conducive environment in which to promote RH than those without systems to support such efforts. </a:t>
            </a:r>
          </a:p>
          <a:p>
            <a:r>
              <a:rPr lang="en-US" dirty="0" smtClean="0"/>
              <a:t>The supply environment also comprises the functional areas that support service delivery and the service delivery environment itself. The functional or operational areas of a program provide the structure for carrying out interventions, including management, training, logistics, research/evaluation, and BCC. Indeed, USAID and other donor agencies fund entire programs that strengthen the operations in these areas in developing countries. These functional areas contribute directly to the services available to a prospective client in a given country. Measures of the service delivery environment focus on access to services and quality of care as well as sub-elements of quality: integration of services and gender equity/sensitivity.</a:t>
            </a:r>
          </a:p>
          <a:p>
            <a:r>
              <a:rPr lang="en-US" dirty="0" smtClean="0"/>
              <a:t>These two sets of factors -- supply and demand -- jointly determine the level of service utilization in a given country. Although service utilization is not essential to the practice of certain behaviors (e.g., exclusive breastfeeding), it generally plays a key role in helping a client adopt healthy behaviors, through information and counseling, provision of supplies (e.g., condoms for AIDS prevention), or clinical procedures (e.g., male circumcision).</a:t>
            </a:r>
          </a:p>
          <a:p>
            <a:r>
              <a:rPr lang="en-US" dirty="0" smtClean="0"/>
              <a:t>The box labeled "health behaviors" represents the objective of most RH programs: that is, the behaviors that members of the intended audience are encouraged to adopt. Examples include use of contraception for FP, use of condoms or decrease in number of sexual partners for AIDS prevention, delivery with a skilled birth attendant, and breastfeeding. </a:t>
            </a:r>
          </a:p>
          <a:p>
            <a:endParaRPr lang="en-US" dirty="0" smtClean="0"/>
          </a:p>
          <a:p>
            <a:r>
              <a:rPr lang="en-US" dirty="0" smtClean="0">
                <a:latin typeface="Arial" charset="0"/>
                <a:ea typeface="ＭＳ Ｐゴシック" pitchFamily="-65" charset="-128"/>
              </a:rPr>
              <a:t>https://www.cpc.unc.edu/measure/prh/rh_indicators/overview/conceptual-framework.html</a:t>
            </a:r>
          </a:p>
          <a:p>
            <a:r>
              <a:rPr lang="en-US" dirty="0" smtClean="0">
                <a:latin typeface="Arial" charset="0"/>
                <a:ea typeface="ＭＳ Ｐゴシック" pitchFamily="-65" charset="-128"/>
              </a:rPr>
              <a:t>  </a:t>
            </a:r>
          </a:p>
        </p:txBody>
      </p:sp>
      <p:sp>
        <p:nvSpPr>
          <p:cNvPr id="63492" name="Slide Number Placeholder 3"/>
          <p:cNvSpPr>
            <a:spLocks noGrp="1"/>
          </p:cNvSpPr>
          <p:nvPr>
            <p:ph type="sldNum" sz="quarter" idx="5"/>
          </p:nvPr>
        </p:nvSpPr>
        <p:spPr>
          <a:noFill/>
        </p:spPr>
        <p:txBody>
          <a:bodyPr/>
          <a:lstStyle/>
          <a:p>
            <a:pPr defTabSz="928908"/>
            <a:fld id="{0343E4A8-455E-40AF-99BC-EBB79C79E376}" type="slidenum">
              <a:rPr lang="en-US"/>
              <a:pPr defTabSz="928908"/>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8908"/>
            <a:fld id="{551D24E3-C096-4E80-ABB5-5DA021CBAFB0}" type="slidenum">
              <a:rPr lang="en-US"/>
              <a:pPr defTabSz="928908"/>
              <a:t>14</a:t>
            </a:fld>
            <a:endParaRPr lang="en-US" dirty="0"/>
          </a:p>
        </p:txBody>
      </p:sp>
      <p:sp>
        <p:nvSpPr>
          <p:cNvPr id="64515" name="Rectangle 2"/>
          <p:cNvSpPr>
            <a:spLocks noGrp="1" noRot="1" noChangeAspect="1" noChangeArrowheads="1" noTextEdit="1"/>
          </p:cNvSpPr>
          <p:nvPr>
            <p:ph type="sldImg"/>
          </p:nvPr>
        </p:nvSpPr>
        <p:spPr>
          <a:xfrm>
            <a:off x="1171575" y="695325"/>
            <a:ext cx="4654550" cy="3481388"/>
          </a:xfrm>
          <a:ln/>
        </p:spPr>
      </p:sp>
      <p:sp>
        <p:nvSpPr>
          <p:cNvPr id="64516"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We will now turn to how to relate these conceptual frameworks to the classic input-output-outcome-impact M&amp;E framework.</a:t>
            </a:r>
          </a:p>
          <a:p>
            <a:r>
              <a:rPr lang="en-US" dirty="0" smtClean="0">
                <a:latin typeface="Arial" charset="0"/>
                <a:ea typeface="ＭＳ Ｐゴシック" pitchFamily="-65" charset="-128"/>
              </a:rPr>
              <a:t> The kinds of inputs to FP programs are very similar to other programs, e.g. types and levels of resources, qualified personnel, and their associated costs.</a:t>
            </a:r>
          </a:p>
          <a:p>
            <a:endParaRPr lang="en-US" dirty="0" smtClean="0">
              <a:latin typeface="Arial" charset="0"/>
              <a:ea typeface="ＭＳ Ｐゴシック" pitchFamily="-65" charset="-128"/>
            </a:endParaRPr>
          </a:p>
          <a:p>
            <a:pPr lvl="1"/>
            <a:endParaRPr lang="en-US" sz="2600" dirty="0" smtClean="0">
              <a:latin typeface="Arial" charset="0"/>
              <a:ea typeface="ＭＳ Ｐゴシック" pitchFamily="-65" charset="-128"/>
            </a:endParaRPr>
          </a:p>
          <a:p>
            <a:pPr lvl="1"/>
            <a:endParaRPr lang="en-US" sz="2600" dirty="0" smtClean="0">
              <a:latin typeface="Arial" charset="0"/>
              <a:ea typeface="ＭＳ Ｐゴシック" pitchFamily="-65" charset="-128"/>
            </a:endParaRPr>
          </a:p>
          <a:p>
            <a:endParaRPr lang="en-US" dirty="0" smtClean="0">
              <a:latin typeface="Arial" charset="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8908"/>
            <a:fld id="{5E7EED81-33B0-4423-A66C-05A5AA5F2005}" type="slidenum">
              <a:rPr lang="en-US"/>
              <a:pPr defTabSz="928908"/>
              <a:t>15</a:t>
            </a:fld>
            <a:endParaRPr lang="en-US" dirty="0"/>
          </a:p>
        </p:txBody>
      </p:sp>
      <p:sp>
        <p:nvSpPr>
          <p:cNvPr id="65539" name="Rectangle 2"/>
          <p:cNvSpPr>
            <a:spLocks noGrp="1" noRot="1" noChangeAspect="1" noChangeArrowheads="1" noTextEdit="1"/>
          </p:cNvSpPr>
          <p:nvPr>
            <p:ph type="sldImg"/>
          </p:nvPr>
        </p:nvSpPr>
        <p:spPr>
          <a:xfrm>
            <a:off x="1171575" y="695325"/>
            <a:ext cx="4654550" cy="3481388"/>
          </a:xfrm>
          <a:ln/>
        </p:spPr>
      </p:sp>
      <p:sp>
        <p:nvSpPr>
          <p:cNvPr id="65540"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Outputs can be at different levels. </a:t>
            </a:r>
          </a:p>
          <a:p>
            <a:endParaRPr lang="en-US" dirty="0" smtClean="0">
              <a:latin typeface="Arial" charset="0"/>
              <a:ea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65" charset="-128"/>
              </a:rPr>
              <a:t>Outputs for FP programs cover the different functional areas and are also similar to other programs. For example, for the functional area of training, outputs of interest would include people trained in family-planning activities, their performance, and the cost per person trained.</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Service outputs for FP program M&amp;E include things like service delivery points providing FP services, the quality of family-planning services, and the cost of increasing access and quality of family-planning services.</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Service utilization outputs are closer to the population outcomes and impact and include measures of the volume and cost of services provided such as new family-planning acceptors, couple years of protection (which accounts for the length of protection from pregnancy provided by different methods), returning clients, and the cost of increasing these various service-utilization outputs. </a:t>
            </a:r>
          </a:p>
          <a:p>
            <a:endParaRPr lang="en-US" dirty="0" smtClean="0">
              <a:latin typeface="Arial"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8908"/>
            <a:fld id="{034C5D3E-D115-4093-99F7-3D88D8450A4E}" type="slidenum">
              <a:rPr lang="en-US"/>
              <a:pPr defTabSz="928908"/>
              <a:t>16</a:t>
            </a:fld>
            <a:endParaRPr lang="en-US" dirty="0"/>
          </a:p>
        </p:txBody>
      </p:sp>
      <p:sp>
        <p:nvSpPr>
          <p:cNvPr id="66563" name="Rectangle 2"/>
          <p:cNvSpPr>
            <a:spLocks noGrp="1" noRot="1" noChangeAspect="1" noChangeArrowheads="1" noTextEdit="1"/>
          </p:cNvSpPr>
          <p:nvPr>
            <p:ph type="sldImg"/>
          </p:nvPr>
        </p:nvSpPr>
        <p:spPr>
          <a:xfrm>
            <a:off x="1171575" y="695325"/>
            <a:ext cx="4654550" cy="3481388"/>
          </a:xfrm>
          <a:ln/>
        </p:spPr>
      </p:sp>
      <p:sp>
        <p:nvSpPr>
          <p:cNvPr id="66564"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Finally we turn to intermediate outcomes and long-term outcomes and impacts. For FP programs these typically include the contraceptive prevalence rate, unmet need (which we will discuss in more detail later in this session) and fertility rates, particularly unintended fertility rates, as seen in the conceptual framework.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8908"/>
            <a:fld id="{9688AE4D-6DAA-4674-B34A-4F12A00561E3}" type="slidenum">
              <a:rPr lang="en-US"/>
              <a:pPr defTabSz="928908"/>
              <a:t>17</a:t>
            </a:fld>
            <a:endParaRPr lang="en-US" dirty="0"/>
          </a:p>
        </p:txBody>
      </p:sp>
      <p:sp>
        <p:nvSpPr>
          <p:cNvPr id="67587" name="Rectangle 2"/>
          <p:cNvSpPr>
            <a:spLocks noGrp="1" noRot="1" noChangeAspect="1" noChangeArrowheads="1" noTextEdit="1"/>
          </p:cNvSpPr>
          <p:nvPr>
            <p:ph type="sldImg"/>
          </p:nvPr>
        </p:nvSpPr>
        <p:spPr>
          <a:xfrm>
            <a:off x="1171575" y="695325"/>
            <a:ext cx="4654550" cy="3481388"/>
          </a:xfrm>
          <a:ln/>
        </p:spPr>
      </p:sp>
      <p:sp>
        <p:nvSpPr>
          <p:cNvPr id="67588"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So, what is different about the M&amp;E of FP programs compared to M&amp;E of other programs? Well, the answer in many ways is “not much”. The fundamental M&amp;E principles discussed so far in this workshop (i.e. frameworks, indicators, data sources etc.) apply to FP programs. However,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programs have a few specific features. First, the outcomes are relatively well-defined, focused, and measurable, unlike in some other health program areas, including wider reproductive health. There is also a long history of data collection on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outcomes through global-survey programs such as the WFS and DHS etc. This means that the data collection methods and indicators have been very well-tested and are pretty standard now and we have extensive documentation of global trends in these indicators going back to the 1970s and 1980s in many (but certainly not all) countries. Also, given historical population debates, there have also been several attempts to demonstrate whether or not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programs work, giving rise to a relatively rich literature on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program impact evaluation and associated methods.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8908"/>
            <a:fld id="{23EC00F7-280F-413A-96AE-4AFBD8B68567}" type="slidenum">
              <a:rPr lang="en-US"/>
              <a:pPr defTabSz="928908"/>
              <a:t>18</a:t>
            </a:fld>
            <a:endParaRPr lang="en-US" dirty="0"/>
          </a:p>
        </p:txBody>
      </p:sp>
      <p:sp>
        <p:nvSpPr>
          <p:cNvPr id="68611" name="Rectangle 2"/>
          <p:cNvSpPr>
            <a:spLocks noGrp="1" noRot="1" noChangeAspect="1" noChangeArrowheads="1" noTextEdit="1"/>
          </p:cNvSpPr>
          <p:nvPr>
            <p:ph type="sldImg"/>
          </p:nvPr>
        </p:nvSpPr>
        <p:spPr>
          <a:xfrm>
            <a:off x="1171575" y="695325"/>
            <a:ext cx="4654550" cy="3481388"/>
          </a:xfrm>
          <a:ln/>
        </p:spPr>
      </p:sp>
      <p:sp>
        <p:nvSpPr>
          <p:cNvPr id="68612"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Welcome to the </a:t>
            </a:r>
            <a:r>
              <a:rPr lang="en-US" b="1" dirty="0" smtClean="0">
                <a:latin typeface="Arial" charset="0"/>
                <a:ea typeface="ＭＳ Ｐゴシック" pitchFamily="-65" charset="-128"/>
              </a:rPr>
              <a:t>Family planning and Reproductive Health Indicators Database</a:t>
            </a:r>
            <a:r>
              <a:rPr lang="en-US" dirty="0" smtClean="0">
                <a:latin typeface="Arial" charset="0"/>
                <a:ea typeface="ＭＳ Ｐゴシック" pitchFamily="-65" charset="-128"/>
              </a:rPr>
              <a:t>. This site provides a comprehensive listing of the most widely used indicators for evaluating FP and reproductive health programs in developing countries. The database contains definitions, data requirements, data sources, purposes, and issues for core indicators along with links to other websites and documents containing additional FP and reproductive health indicators.</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The Indicator Database replaces the </a:t>
            </a:r>
            <a:r>
              <a:rPr lang="en-US" i="1" dirty="0" smtClean="0">
                <a:latin typeface="Arial" charset="0"/>
                <a:ea typeface="ＭＳ Ｐゴシック" pitchFamily="-65" charset="-128"/>
              </a:rPr>
              <a:t>Compendium of Indicators for Evaluating Reproductive Health Programs </a:t>
            </a:r>
            <a:r>
              <a:rPr lang="en-US" dirty="0" smtClean="0">
                <a:latin typeface="Arial" charset="0"/>
                <a:ea typeface="ＭＳ Ｐゴシック" pitchFamily="-65" charset="-128"/>
              </a:rPr>
              <a:t>, which was previously the go to source on RH and FP indicators. The</a:t>
            </a:r>
            <a:r>
              <a:rPr lang="en-US" baseline="0" dirty="0" smtClean="0">
                <a:latin typeface="Arial" charset="0"/>
                <a:ea typeface="ＭＳ Ｐゴシック" pitchFamily="-65" charset="-128"/>
              </a:rPr>
              <a:t> indicators</a:t>
            </a:r>
            <a:r>
              <a:rPr lang="en-US" dirty="0" smtClean="0">
                <a:latin typeface="Arial" charset="0"/>
                <a:ea typeface="ＭＳ Ｐゴシック" pitchFamily="-65" charset="-128"/>
              </a:rPr>
              <a:t> apply to FP and reproductive health programs sponsored by a variety of funding agencies, governments, or NGOs worldwide. Specifically, the database provides a menu of indicators to be used selectively as part of the evaluation of national programs, regional programs, and country projects.</a:t>
            </a:r>
          </a:p>
          <a:p>
            <a:endParaRPr lang="en-US" i="1" dirty="0" smtClean="0">
              <a:latin typeface="Arial" charset="0"/>
              <a:ea typeface="ＭＳ Ｐゴシック" pitchFamily="-65" charset="-128"/>
            </a:endParaRPr>
          </a:p>
          <a:p>
            <a:r>
              <a:rPr lang="en-US" i="1" dirty="0" smtClean="0">
                <a:latin typeface="Arial" charset="0"/>
                <a:ea typeface="ＭＳ Ｐゴシック" pitchFamily="-65" charset="-128"/>
              </a:rPr>
              <a:t>NOTE: The picture links to the website and database: https://www.cpc.unc.edu/measure/prh/rh_indicators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8908"/>
            <a:fld id="{E3D3FA6C-41DC-4F6F-AB16-DD43BD45FD86}" type="slidenum">
              <a:rPr lang="en-US"/>
              <a:pPr defTabSz="928908"/>
              <a:t>19</a:t>
            </a:fld>
            <a:endParaRPr lang="en-US" dirty="0"/>
          </a:p>
        </p:txBody>
      </p:sp>
      <p:sp>
        <p:nvSpPr>
          <p:cNvPr id="69635" name="Rectangle 2"/>
          <p:cNvSpPr>
            <a:spLocks noGrp="1" noRot="1" noChangeAspect="1" noChangeArrowheads="1" noTextEdit="1"/>
          </p:cNvSpPr>
          <p:nvPr>
            <p:ph type="sldImg"/>
          </p:nvPr>
        </p:nvSpPr>
        <p:spPr>
          <a:xfrm>
            <a:off x="1171575" y="695325"/>
            <a:ext cx="4654550" cy="3481388"/>
          </a:xfrm>
          <a:ln/>
        </p:spPr>
      </p:sp>
      <p:sp>
        <p:nvSpPr>
          <p:cNvPr id="69636"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The database is</a:t>
            </a:r>
            <a:r>
              <a:rPr lang="en-US" baseline="0" dirty="0" smtClean="0">
                <a:latin typeface="Arial" charset="0"/>
                <a:ea typeface="ＭＳ Ｐゴシック" pitchFamily="-65" charset="-128"/>
              </a:rPr>
              <a:t> divided into two types of indicators. </a:t>
            </a:r>
          </a:p>
          <a:p>
            <a:endParaRPr lang="en-US" baseline="0" dirty="0" smtClean="0">
              <a:latin typeface="Arial" charset="0"/>
              <a:ea typeface="ＭＳ Ｐゴシック" pitchFamily="-65" charset="-128"/>
            </a:endParaRPr>
          </a:p>
          <a:p>
            <a:r>
              <a:rPr lang="en-US" baseline="0" dirty="0" smtClean="0">
                <a:latin typeface="Arial" charset="0"/>
                <a:ea typeface="ＭＳ Ｐゴシック" pitchFamily="-65" charset="-128"/>
              </a:rPr>
              <a:t>The first are the crosscutting indicators which can apply to all aspects of RH health. These are divided into three categories: background factors, Functional (or operational) areas and service delivery</a:t>
            </a:r>
            <a:endParaRPr lang="en-US" dirty="0" smtClean="0">
              <a:latin typeface="Arial" charset="0"/>
              <a:ea typeface="ＭＳ Ｐゴシック" pitchFamily="-65" charset="-128"/>
            </a:endParaRPr>
          </a:p>
          <a:p>
            <a:endParaRPr lang="en-US" i="1" dirty="0" smtClean="0">
              <a:latin typeface="Arial"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8908"/>
            <a:fld id="{7C671785-8300-4688-B5A6-64812AC933F2}" type="slidenum">
              <a:rPr lang="en-US"/>
              <a:pPr defTabSz="928908"/>
              <a:t>2</a:t>
            </a:fld>
            <a:endParaRPr lang="en-US" dirty="0"/>
          </a:p>
        </p:txBody>
      </p:sp>
      <p:sp>
        <p:nvSpPr>
          <p:cNvPr id="53251" name="Rectangle 2"/>
          <p:cNvSpPr>
            <a:spLocks noGrp="1" noRot="1" noChangeAspect="1" noChangeArrowheads="1" noTextEdit="1"/>
          </p:cNvSpPr>
          <p:nvPr>
            <p:ph type="sldImg"/>
          </p:nvPr>
        </p:nvSpPr>
        <p:spPr>
          <a:xfrm>
            <a:off x="1171575" y="695325"/>
            <a:ext cx="4654550" cy="3481388"/>
          </a:xfrm>
          <a:ln/>
        </p:spPr>
      </p:sp>
      <p:sp>
        <p:nvSpPr>
          <p:cNvPr id="53252"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By the end of this sessions you should be able to:</a:t>
            </a:r>
          </a:p>
          <a:p>
            <a:r>
              <a:rPr lang="en-US" dirty="0" smtClean="0">
                <a:latin typeface="Arial" charset="0"/>
                <a:ea typeface="ＭＳ Ｐゴシック" pitchFamily="-65" charset="-128"/>
              </a:rPr>
              <a:t>Apply basic M&amp;E concepts (frameworks, indicators, etc.) to FP programs.</a:t>
            </a:r>
          </a:p>
          <a:p>
            <a:r>
              <a:rPr lang="en-US" dirty="0" smtClean="0">
                <a:latin typeface="Arial" charset="0"/>
                <a:ea typeface="ＭＳ Ｐゴシック" pitchFamily="-65" charset="-128"/>
              </a:rPr>
              <a:t>Summarize some of the main issues in M&amp;E of FP programs from historical perspective.</a:t>
            </a:r>
          </a:p>
          <a:p>
            <a:r>
              <a:rPr lang="en-US" dirty="0" smtClean="0">
                <a:latin typeface="Arial" charset="0"/>
                <a:ea typeface="ＭＳ Ｐゴシック" pitchFamily="-65" charset="-128"/>
              </a:rPr>
              <a:t>Summarize current issues in FP integration and Quality</a:t>
            </a:r>
            <a:r>
              <a:rPr lang="en-US" baseline="0" dirty="0" smtClean="0">
                <a:latin typeface="Arial" charset="0"/>
                <a:ea typeface="ＭＳ Ｐゴシック" pitchFamily="-65" charset="-128"/>
              </a:rPr>
              <a:t> of Care</a:t>
            </a:r>
            <a:r>
              <a:rPr lang="en-US" dirty="0" smtClean="0">
                <a:latin typeface="Arial" charset="0"/>
                <a:ea typeface="ＭＳ Ｐゴシック" pitchFamily="-65" charset="-128"/>
              </a:rPr>
              <a:t> for monitoring</a:t>
            </a:r>
            <a:r>
              <a:rPr lang="en-US" baseline="0" dirty="0" smtClean="0">
                <a:latin typeface="Arial" charset="0"/>
                <a:ea typeface="ＭＳ Ｐゴシック" pitchFamily="-65" charset="-128"/>
              </a:rPr>
              <a:t> and evaluation.</a:t>
            </a:r>
            <a:endParaRPr lang="en-US" dirty="0" smtClean="0">
              <a:latin typeface="Arial" charset="0"/>
              <a:ea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category</a:t>
            </a:r>
            <a:r>
              <a:rPr lang="en-US" baseline="0" dirty="0" smtClean="0"/>
              <a:t> of indicators in the database are the Specific Programmatic indicators and cover the topics listed here.  As you can see, the database is comprehensive and includes many new and emerging areas within RH and FP.</a:t>
            </a:r>
            <a:endParaRPr lang="en-US" dirty="0"/>
          </a:p>
        </p:txBody>
      </p:sp>
      <p:sp>
        <p:nvSpPr>
          <p:cNvPr id="4" name="Slide Number Placeholder 3"/>
          <p:cNvSpPr>
            <a:spLocks noGrp="1"/>
          </p:cNvSpPr>
          <p:nvPr>
            <p:ph type="sldNum" sz="quarter" idx="10"/>
          </p:nvPr>
        </p:nvSpPr>
        <p:spPr/>
        <p:txBody>
          <a:bodyPr/>
          <a:lstStyle/>
          <a:p>
            <a:pPr>
              <a:defRPr/>
            </a:pPr>
            <a:fld id="{2A63F214-0D5F-41BD-AF58-380D5DA50BD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28908"/>
            <a:fld id="{6B097AFE-8032-414C-9320-234F8E8ADCEB}" type="slidenum">
              <a:rPr lang="en-US"/>
              <a:pPr defTabSz="928908"/>
              <a:t>21</a:t>
            </a:fld>
            <a:endParaRPr lang="en-US" dirty="0"/>
          </a:p>
        </p:txBody>
      </p:sp>
      <p:sp>
        <p:nvSpPr>
          <p:cNvPr id="70659" name="Rectangle 2"/>
          <p:cNvSpPr>
            <a:spLocks noGrp="1" noRot="1" noChangeAspect="1" noChangeArrowheads="1" noTextEdit="1"/>
          </p:cNvSpPr>
          <p:nvPr>
            <p:ph type="sldImg"/>
          </p:nvPr>
        </p:nvSpPr>
        <p:spPr>
          <a:xfrm>
            <a:off x="1171575" y="695325"/>
            <a:ext cx="4654550" cy="3481388"/>
          </a:xfrm>
          <a:ln/>
        </p:spPr>
      </p:sp>
      <p:sp>
        <p:nvSpPr>
          <p:cNvPr id="70660"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I now want to turn to a couple of particularly important outcome indicators for family-planning programs. The first of these is the contraceptive prevalence rate, defined as the percentage of women of reproductive age (usually defined as 15-49) who are currently using a contraceptive method. The CPR can be defined for all women, all sexually active women, or all married women. This is a traditional indicator for family-planning programs.</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Unmet need for FP is defined as the percentage of fecund women exposed to the risk of pregnancy who say that they want to wait at least two years for another birth or do not want any more children but are not currently using a method of contraception. It aims to measure the gap between women’s stated fertility desires and their contraceptive behavior. It is a key indicator, particularly post-Cairo, because reducing unmet need is consistent with helping women meet their reproductive goals. </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The terms in turquoise need to be </a:t>
            </a:r>
            <a:r>
              <a:rPr lang="en-US" dirty="0" err="1" smtClean="0">
                <a:latin typeface="Arial" charset="0"/>
                <a:ea typeface="ＭＳ Ｐゴシック" pitchFamily="-65" charset="-128"/>
              </a:rPr>
              <a:t>operationalized</a:t>
            </a:r>
            <a:r>
              <a:rPr lang="en-US" dirty="0" smtClean="0">
                <a:latin typeface="Arial" charset="0"/>
                <a:ea typeface="ＭＳ Ｐゴシック" pitchFamily="-65" charset="-128"/>
              </a:rPr>
              <a:t>, but there are standard ways of defining them in DHS surveys that we won’t go into in detail here (but see the database or DHS recode file documentation for standard operational definitions of these terms).</a:t>
            </a:r>
          </a:p>
          <a:p>
            <a:endParaRPr lang="en-US" dirty="0" smtClean="0">
              <a:latin typeface="Arial" charset="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8908"/>
            <a:fld id="{ACD01E88-8481-46F4-B206-986D6F8DBC84}" type="slidenum">
              <a:rPr lang="en-US"/>
              <a:pPr defTabSz="928908"/>
              <a:t>22</a:t>
            </a:fld>
            <a:endParaRPr lang="en-US" dirty="0"/>
          </a:p>
        </p:txBody>
      </p:sp>
      <p:sp>
        <p:nvSpPr>
          <p:cNvPr id="71683" name="Rectangle 2"/>
          <p:cNvSpPr>
            <a:spLocks noGrp="1" noRot="1" noChangeAspect="1" noChangeArrowheads="1" noTextEdit="1"/>
          </p:cNvSpPr>
          <p:nvPr>
            <p:ph type="sldImg"/>
          </p:nvPr>
        </p:nvSpPr>
        <p:spPr>
          <a:xfrm>
            <a:off x="1171575" y="695325"/>
            <a:ext cx="4654550" cy="3481388"/>
          </a:xfrm>
          <a:ln/>
        </p:spPr>
      </p:sp>
      <p:sp>
        <p:nvSpPr>
          <p:cNvPr id="71684"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Two related indicators are the total demand for FP and percentage of demand satisfied.  Demand for FP</a:t>
            </a:r>
            <a:r>
              <a:rPr lang="en-US" baseline="0" dirty="0" smtClean="0">
                <a:latin typeface="Arial" charset="0"/>
                <a:ea typeface="ＭＳ Ｐゴシック" pitchFamily="-65" charset="-128"/>
              </a:rPr>
              <a:t> is</a:t>
            </a:r>
            <a:r>
              <a:rPr lang="en-US" dirty="0" smtClean="0">
                <a:latin typeface="Arial" charset="0"/>
                <a:ea typeface="ＭＳ Ｐゴシック" pitchFamily="-65" charset="-128"/>
              </a:rPr>
              <a:t> defined as the percentage of women using FP plus the percentage of women with unmet need for FP. This indicator combines both met and unmet need for FP. The second is the percentage of demand satisfied, defined as the percentage of women using FP divided by the percentage of women with demand for FP (i.e. CPR/Demand). These indicators can be defined for all women, all sexually active women, or for married women, though of course it is important to ensure that the base population is the same when comparing them.</a:t>
            </a:r>
          </a:p>
          <a:p>
            <a:endParaRPr lang="en-US" dirty="0" smtClean="0">
              <a:latin typeface="Arial" charset="0"/>
              <a:ea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8908"/>
            <a:fld id="{E1543061-72F4-45F2-BD7E-9F5BD8CC6359}" type="slidenum">
              <a:rPr lang="en-US"/>
              <a:pPr defTabSz="928908"/>
              <a:t>23</a:t>
            </a:fld>
            <a:endParaRPr lang="en-US" dirty="0"/>
          </a:p>
        </p:txBody>
      </p:sp>
      <p:sp>
        <p:nvSpPr>
          <p:cNvPr id="72707" name="Rectangle 2"/>
          <p:cNvSpPr>
            <a:spLocks noGrp="1" noRot="1" noChangeAspect="1" noChangeArrowheads="1" noTextEdit="1"/>
          </p:cNvSpPr>
          <p:nvPr>
            <p:ph type="sldImg"/>
          </p:nvPr>
        </p:nvSpPr>
        <p:spPr>
          <a:xfrm>
            <a:off x="1171575" y="695325"/>
            <a:ext cx="4654550" cy="3481388"/>
          </a:xfrm>
          <a:ln/>
        </p:spPr>
      </p:sp>
      <p:sp>
        <p:nvSpPr>
          <p:cNvPr id="72708" name="Rectangle 3"/>
          <p:cNvSpPr>
            <a:spLocks noGrp="1" noChangeArrowheads="1"/>
          </p:cNvSpPr>
          <p:nvPr>
            <p:ph type="body" idx="1"/>
          </p:nvPr>
        </p:nvSpPr>
        <p:spPr>
          <a:noFill/>
          <a:ln/>
        </p:spPr>
        <p:txBody>
          <a:bodyPr/>
          <a:lstStyle/>
          <a:p>
            <a:r>
              <a:rPr lang="en-US" i="1" dirty="0" smtClean="0">
                <a:latin typeface="Arial" charset="0"/>
                <a:ea typeface="ＭＳ Ｐゴシック" pitchFamily="-65" charset="-128"/>
              </a:rPr>
              <a:t>Note to facilitator: The points on this slide can be incorporated into the discussion around exercise 2 instead of presented as a separate slide.</a:t>
            </a:r>
          </a:p>
          <a:p>
            <a:r>
              <a:rPr lang="en-US" dirty="0" smtClean="0">
                <a:latin typeface="Arial" charset="0"/>
                <a:ea typeface="ＭＳ Ｐゴシック" pitchFamily="-65" charset="-128"/>
              </a:rPr>
              <a:t>This slide summarizes the main differences between the two key indicators of CPR and unmet need. CPR is relatively simple to define, is </a:t>
            </a:r>
            <a:r>
              <a:rPr lang="en-US" dirty="0" err="1" smtClean="0">
                <a:latin typeface="Arial" charset="0"/>
                <a:ea typeface="ＭＳ Ｐゴシック" pitchFamily="-65" charset="-128"/>
              </a:rPr>
              <a:t>uni</a:t>
            </a:r>
            <a:r>
              <a:rPr lang="en-US" dirty="0" smtClean="0">
                <a:latin typeface="Arial" charset="0"/>
                <a:ea typeface="ＭＳ Ｐゴシック" pitchFamily="-65" charset="-128"/>
              </a:rPr>
              <a:t>-dimensional (i.e. it measure only one thing, contraceptive use), is typically consistently defined over time and across studies, but does not capture the post-Cairo perspective of meeting needs. High levels of CPR would not be good if they reflect coercive use of contraception. In contrast, unmet need captures the concept of meeting expressed demand for FP but it is relatively complex to define and calculate, is multi-dimensional in that it is influenced by both demand for and use of FP, and its operational definition has evolved over time. Therefore, when looking at trends in unmet need it is important to be aware of any changes in the operational definition and their implications for trend analysis. Both indicators have their strengths and weaknesses, and both have an important role in FP M&amp;E. It is usually useful to examine both indicators.</a:t>
            </a:r>
          </a:p>
          <a:p>
            <a:endParaRPr lang="en-US" dirty="0" smtClean="0">
              <a:latin typeface="Arial"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8908"/>
            <a:fld id="{E1543061-72F4-45F2-BD7E-9F5BD8CC6359}" type="slidenum">
              <a:rPr lang="en-US"/>
              <a:pPr defTabSz="928908"/>
              <a:t>24</a:t>
            </a:fld>
            <a:endParaRPr lang="en-US" dirty="0"/>
          </a:p>
        </p:txBody>
      </p:sp>
      <p:sp>
        <p:nvSpPr>
          <p:cNvPr id="72707" name="Rectangle 2"/>
          <p:cNvSpPr>
            <a:spLocks noGrp="1" noRot="1" noChangeAspect="1" noChangeArrowheads="1" noTextEdit="1"/>
          </p:cNvSpPr>
          <p:nvPr>
            <p:ph type="sldImg"/>
          </p:nvPr>
        </p:nvSpPr>
        <p:spPr>
          <a:xfrm>
            <a:off x="1171575" y="695325"/>
            <a:ext cx="4654550" cy="3481388"/>
          </a:xfrm>
          <a:ln/>
        </p:spPr>
      </p:sp>
      <p:sp>
        <p:nvSpPr>
          <p:cNvPr id="72708" name="Rectangle 3"/>
          <p:cNvSpPr>
            <a:spLocks noGrp="1" noChangeArrowheads="1"/>
          </p:cNvSpPr>
          <p:nvPr>
            <p:ph type="body" idx="1"/>
          </p:nvPr>
        </p:nvSpPr>
        <p:spPr>
          <a:noFill/>
          <a:ln/>
        </p:spPr>
        <p:txBody>
          <a:bodyPr/>
          <a:lstStyle/>
          <a:p>
            <a:endParaRPr lang="en-US" dirty="0" smtClean="0">
              <a:latin typeface="Arial"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8908"/>
            <a:fld id="{4ABC9F95-22F5-4D70-AD73-115BF072B07A}" type="slidenum">
              <a:rPr lang="en-US"/>
              <a:pPr defTabSz="928908"/>
              <a:t>25</a:t>
            </a:fld>
            <a:endParaRPr lang="en-US" dirty="0"/>
          </a:p>
        </p:txBody>
      </p:sp>
      <p:sp>
        <p:nvSpPr>
          <p:cNvPr id="73731" name="Rectangle 2"/>
          <p:cNvSpPr>
            <a:spLocks noGrp="1" noRot="1" noChangeAspect="1" noChangeArrowheads="1" noTextEdit="1"/>
          </p:cNvSpPr>
          <p:nvPr>
            <p:ph type="sldImg"/>
          </p:nvPr>
        </p:nvSpPr>
        <p:spPr>
          <a:xfrm>
            <a:off x="1171575" y="695325"/>
            <a:ext cx="4654550" cy="3481388"/>
          </a:xfrm>
          <a:ln/>
        </p:spPr>
      </p:sp>
      <p:sp>
        <p:nvSpPr>
          <p:cNvPr id="73732" name="Rectangle 3"/>
          <p:cNvSpPr>
            <a:spLocks noGrp="1" noChangeArrowheads="1"/>
          </p:cNvSpPr>
          <p:nvPr>
            <p:ph type="body" idx="1"/>
          </p:nvPr>
        </p:nvSpPr>
        <p:spPr>
          <a:noFill/>
          <a:ln/>
        </p:spPr>
        <p:txBody>
          <a:bodyPr/>
          <a:lstStyle/>
          <a:p>
            <a:r>
              <a:rPr lang="en-US" sz="1000" dirty="0" smtClean="0">
                <a:latin typeface="Arial" charset="0"/>
                <a:ea typeface="ＭＳ Ｐゴシック" pitchFamily="-65" charset="-128"/>
              </a:rPr>
              <a:t>For the second exercise, I would like you to return to the groups you were in for exercise 1. You have a series of graphs showing the trends in these four key family-planning outcome indicators for four countries. In your groups, discuss the trends in each indicator for each country, considering the following questions:</a:t>
            </a:r>
          </a:p>
          <a:p>
            <a:r>
              <a:rPr lang="en-US" sz="1000" dirty="0" smtClean="0">
                <a:latin typeface="Arial" charset="0"/>
                <a:ea typeface="ＭＳ Ｐゴシック" pitchFamily="-65" charset="-128"/>
              </a:rPr>
              <a:t>Do the indicators show the same patterns in each country? </a:t>
            </a:r>
          </a:p>
          <a:p>
            <a:r>
              <a:rPr lang="en-US" sz="1000" dirty="0" smtClean="0">
                <a:latin typeface="Arial" charset="0"/>
                <a:ea typeface="ＭＳ Ｐゴシック" pitchFamily="-65" charset="-128"/>
              </a:rPr>
              <a:t>Which countries seem to be the most successful in FP based on each indicator? </a:t>
            </a:r>
          </a:p>
          <a:p>
            <a:r>
              <a:rPr lang="en-US" sz="1000" dirty="0" smtClean="0">
                <a:latin typeface="Arial" charset="0"/>
                <a:ea typeface="ＭＳ Ｐゴシック" pitchFamily="-65" charset="-128"/>
              </a:rPr>
              <a:t>Do your conclusions vary depending on which indicator you look at? </a:t>
            </a:r>
          </a:p>
          <a:p>
            <a:r>
              <a:rPr lang="en-US" sz="1000" dirty="0" smtClean="0">
                <a:latin typeface="Arial" charset="0"/>
                <a:ea typeface="ＭＳ Ｐゴシック" pitchFamily="-65" charset="-128"/>
              </a:rPr>
              <a:t>How do the trends in one indicator influence your interpretation or understanding of trends in the other? </a:t>
            </a:r>
          </a:p>
          <a:p>
            <a:r>
              <a:rPr lang="en-US" sz="1000" dirty="0" smtClean="0">
                <a:latin typeface="Arial" charset="0"/>
                <a:ea typeface="ＭＳ Ｐゴシック" pitchFamily="-65" charset="-128"/>
              </a:rPr>
              <a:t>What does this tell you about the advantages and disadvantages of each indicator? </a:t>
            </a:r>
          </a:p>
          <a:p>
            <a:r>
              <a:rPr lang="en-US" sz="1000" dirty="0" smtClean="0">
                <a:latin typeface="Arial" charset="0"/>
                <a:ea typeface="ＭＳ Ｐゴシック" pitchFamily="-65" charset="-128"/>
              </a:rPr>
              <a:t>You have about </a:t>
            </a:r>
            <a:r>
              <a:rPr lang="en-US" sz="1000" b="1" i="1" dirty="0" smtClean="0">
                <a:solidFill>
                  <a:srgbClr val="FF0000"/>
                </a:solidFill>
                <a:latin typeface="Arial" charset="0"/>
                <a:ea typeface="ＭＳ Ｐゴシック" pitchFamily="-65" charset="-128"/>
              </a:rPr>
              <a:t>20</a:t>
            </a:r>
            <a:r>
              <a:rPr lang="en-US" sz="1000" dirty="0" smtClean="0">
                <a:latin typeface="Arial" charset="0"/>
                <a:ea typeface="ＭＳ Ｐゴシック" pitchFamily="-65" charset="-128"/>
              </a:rPr>
              <a:t> minutes for discussion and then we will come back to discuss your conclusions. Again, please identify a person from your group to report back on your discussions (not the same person as last time).</a:t>
            </a:r>
          </a:p>
          <a:p>
            <a:endParaRPr lang="en-US" sz="1000" dirty="0" smtClean="0">
              <a:latin typeface="Arial" charset="0"/>
              <a:ea typeface="ＭＳ Ｐゴシック" pitchFamily="-65" charset="-128"/>
            </a:endParaRPr>
          </a:p>
          <a:p>
            <a:r>
              <a:rPr lang="en-US" sz="1000" i="1" dirty="0" smtClean="0">
                <a:latin typeface="Arial" charset="0"/>
                <a:ea typeface="ＭＳ Ｐゴシック" pitchFamily="-65" charset="-128"/>
              </a:rPr>
              <a:t>Note to facilitator: Insert amount of time for discussion. Suggest a minimum of 15-20 minutes with similar time for discussion of report back, depending on the number of groups.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8908"/>
            <a:fld id="{3FCE7B95-FBEC-4112-9B51-1147616939AC}" type="slidenum">
              <a:rPr lang="en-US"/>
              <a:pPr defTabSz="928908"/>
              <a:t>26</a:t>
            </a:fld>
            <a:endParaRPr lang="en-US" dirty="0"/>
          </a:p>
        </p:txBody>
      </p:sp>
      <p:sp>
        <p:nvSpPr>
          <p:cNvPr id="74755" name="Rectangle 2"/>
          <p:cNvSpPr>
            <a:spLocks noGrp="1" noRot="1" noChangeAspect="1" noChangeArrowheads="1" noTextEdit="1"/>
          </p:cNvSpPr>
          <p:nvPr>
            <p:ph type="sldImg"/>
          </p:nvPr>
        </p:nvSpPr>
        <p:spPr>
          <a:xfrm>
            <a:off x="1171575" y="695325"/>
            <a:ext cx="4654550" cy="3481388"/>
          </a:xfrm>
          <a:ln/>
        </p:spPr>
      </p:sp>
      <p:sp>
        <p:nvSpPr>
          <p:cNvPr id="74756"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We will now turn attention to a specific example in FP program M&amp;E; monitoring quality of care. As already discussed, improved quality of FP services is imperative to increasing</a:t>
            </a:r>
            <a:r>
              <a:rPr lang="en-US" baseline="0" dirty="0" smtClean="0">
                <a:latin typeface="Arial" charset="0"/>
                <a:ea typeface="ＭＳ Ｐゴシック" pitchFamily="-65" charset="-128"/>
              </a:rPr>
              <a:t> contraceptive prevalence</a:t>
            </a:r>
            <a:r>
              <a:rPr lang="en-US" dirty="0" smtClean="0">
                <a:latin typeface="Arial" charset="0"/>
                <a:ea typeface="ＭＳ Ｐゴシック" pitchFamily="-65" charset="-128"/>
              </a:rPr>
              <a:t>. Therefore, defining indicators of quality and monitoring quality over time have become an important component of FP program M&amp;E.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28908"/>
            <a:fld id="{84033F91-5466-4F2D-B3A5-87D1C4B61056}" type="slidenum">
              <a:rPr lang="en-US"/>
              <a:pPr defTabSz="928908"/>
              <a:t>27</a:t>
            </a:fld>
            <a:endParaRPr lang="en-US" dirty="0"/>
          </a:p>
        </p:txBody>
      </p:sp>
      <p:sp>
        <p:nvSpPr>
          <p:cNvPr id="75779" name="Rectangle 2"/>
          <p:cNvSpPr>
            <a:spLocks noGrp="1" noRot="1" noChangeAspect="1" noChangeArrowheads="1" noTextEdit="1"/>
          </p:cNvSpPr>
          <p:nvPr>
            <p:ph type="sldImg"/>
          </p:nvPr>
        </p:nvSpPr>
        <p:spPr>
          <a:xfrm>
            <a:off x="1171575" y="695325"/>
            <a:ext cx="4654550" cy="3481388"/>
          </a:xfrm>
          <a:ln/>
        </p:spPr>
      </p:sp>
      <p:sp>
        <p:nvSpPr>
          <p:cNvPr id="75780"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The first step is to define what is meant by quality of care in FP. This is not as easy as it might at first seem. Quality in any program area, including FP, is generally a loosely defined concept that will be defined in different ways by different people. It is also a multi-dimensional concept in that there are different aspects of quality that together define quality care. In addition, the appropriate standards against which to measure quality will vary across contexts according to local standards and guidelines, resource base, level of service provision, client expectations etc.</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High-quality services ensure that clients receive the care that they deserve. Furthermore, providing better services at reasonable prices attracts more clients, increases the use of FP methods, and reduces the number of unintended pregnancies. Several impact studies have shown that improving the quality of reproductive health services increases contraceptive use. Studies in Bangladesh, Senegal, and Tanzania showed that women’s contraceptive use was higher in areas where clients felt that they were receiving good care than it was in areas with lower-quality health facilities (Koenig et al. 1997; </a:t>
            </a:r>
            <a:r>
              <a:rPr lang="en-US" dirty="0" err="1" smtClean="0">
                <a:latin typeface="Arial" charset="0"/>
                <a:ea typeface="ＭＳ Ｐゴシック" pitchFamily="-65" charset="-128"/>
              </a:rPr>
              <a:t>Mroz</a:t>
            </a:r>
            <a:r>
              <a:rPr lang="en-US" dirty="0" smtClean="0">
                <a:latin typeface="Arial" charset="0"/>
                <a:ea typeface="ＭＳ Ｐゴシック" pitchFamily="-65" charset="-128"/>
              </a:rPr>
              <a:t> et al. 1999; </a:t>
            </a:r>
            <a:r>
              <a:rPr lang="en-US" dirty="0" err="1" smtClean="0">
                <a:latin typeface="Arial" charset="0"/>
                <a:ea typeface="ＭＳ Ｐゴシック" pitchFamily="-65" charset="-128"/>
              </a:rPr>
              <a:t>Speizer</a:t>
            </a:r>
            <a:r>
              <a:rPr lang="en-US" dirty="0" smtClean="0">
                <a:latin typeface="Arial" charset="0"/>
                <a:ea typeface="ＭＳ Ｐゴシック" pitchFamily="-65" charset="-128"/>
              </a:rPr>
              <a:t> and </a:t>
            </a:r>
            <a:r>
              <a:rPr lang="en-US" dirty="0" err="1" smtClean="0">
                <a:latin typeface="Arial" charset="0"/>
                <a:ea typeface="ＭＳ Ｐゴシック" pitchFamily="-65" charset="-128"/>
              </a:rPr>
              <a:t>Bollen</a:t>
            </a:r>
            <a:r>
              <a:rPr lang="en-US" dirty="0" smtClean="0">
                <a:latin typeface="Arial" charset="0"/>
                <a:ea typeface="ＭＳ Ｐゴシック" pitchFamily="-65" charset="-128"/>
              </a:rPr>
              <a:t> 2000).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28908"/>
            <a:fld id="{76359388-5BBC-473A-9F88-7F9C654D02FB}" type="slidenum">
              <a:rPr lang="en-US"/>
              <a:pPr defTabSz="928908"/>
              <a:t>28</a:t>
            </a:fld>
            <a:endParaRPr lang="en-US" dirty="0"/>
          </a:p>
        </p:txBody>
      </p:sp>
      <p:sp>
        <p:nvSpPr>
          <p:cNvPr id="76803" name="Rectangle 2"/>
          <p:cNvSpPr>
            <a:spLocks noGrp="1" noRot="1" noChangeAspect="1" noChangeArrowheads="1" noTextEdit="1"/>
          </p:cNvSpPr>
          <p:nvPr>
            <p:ph type="sldImg"/>
          </p:nvPr>
        </p:nvSpPr>
        <p:spPr>
          <a:xfrm>
            <a:off x="1171575" y="695325"/>
            <a:ext cx="4654550" cy="3481388"/>
          </a:xfrm>
          <a:ln/>
        </p:spPr>
      </p:sp>
      <p:sp>
        <p:nvSpPr>
          <p:cNvPr id="76804"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The fundamental framework for defining quality in FP programs was developed by Judith Bruce and </a:t>
            </a:r>
            <a:r>
              <a:rPr lang="en-US" dirty="0" err="1" smtClean="0">
                <a:latin typeface="Arial" charset="0"/>
                <a:ea typeface="ＭＳ Ｐゴシック" pitchFamily="-65" charset="-128"/>
              </a:rPr>
              <a:t>Anrudh</a:t>
            </a:r>
            <a:r>
              <a:rPr lang="en-US" dirty="0" smtClean="0">
                <a:latin typeface="Arial" charset="0"/>
                <a:ea typeface="ＭＳ Ｐゴシック" pitchFamily="-65" charset="-128"/>
              </a:rPr>
              <a:t> Jain. It defines six dimensions of quality that taken together define the quality of FP services. These six dimensions are: the choice of methods offered, the information provided to the user, the clinical competence of the provider, the client/provider relation in terms of the interpersonal exchange (e.g. treating the client politely), re-contact and follow-up mechanisms, and appropriate constellation of services. The last of these, appropriate constellation of services, refers to locating an appropriate mix of services that are physically accessible to the client, and open at convenient times. Measurement of quality should ideally address all six of these dimensions.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28908"/>
            <a:fld id="{394C8A79-379B-45C3-95FB-6728F5762C62}" type="slidenum">
              <a:rPr lang="en-US"/>
              <a:pPr defTabSz="928908"/>
              <a:t>29</a:t>
            </a:fld>
            <a:endParaRPr lang="en-US" dirty="0"/>
          </a:p>
        </p:txBody>
      </p:sp>
      <p:sp>
        <p:nvSpPr>
          <p:cNvPr id="77827" name="Rectangle 2"/>
          <p:cNvSpPr>
            <a:spLocks noGrp="1" noRot="1" noChangeAspect="1" noChangeArrowheads="1" noTextEdit="1"/>
          </p:cNvSpPr>
          <p:nvPr>
            <p:ph type="sldImg"/>
          </p:nvPr>
        </p:nvSpPr>
        <p:spPr>
          <a:xfrm>
            <a:off x="1171575" y="695325"/>
            <a:ext cx="4654550" cy="3481388"/>
          </a:xfrm>
          <a:ln/>
        </p:spPr>
      </p:sp>
      <p:sp>
        <p:nvSpPr>
          <p:cNvPr id="77828" name="Rectangle 3"/>
          <p:cNvSpPr>
            <a:spLocks noGrp="1" noChangeArrowheads="1"/>
          </p:cNvSpPr>
          <p:nvPr>
            <p:ph type="body" idx="1"/>
          </p:nvPr>
        </p:nvSpPr>
        <p:spPr>
          <a:noFill/>
          <a:ln/>
        </p:spPr>
        <p:txBody>
          <a:bodyPr/>
          <a:lstStyle/>
          <a:p>
            <a:r>
              <a:rPr lang="en-US" sz="1000" dirty="0" err="1" smtClean="0">
                <a:latin typeface="Arial" charset="0"/>
                <a:ea typeface="ＭＳ Ｐゴシック" pitchFamily="-65" charset="-128"/>
              </a:rPr>
              <a:t>Operationalizing</a:t>
            </a:r>
            <a:r>
              <a:rPr lang="en-US" sz="1000" dirty="0" smtClean="0">
                <a:latin typeface="Arial" charset="0"/>
                <a:ea typeface="ＭＳ Ｐゴシック" pitchFamily="-65" charset="-128"/>
              </a:rPr>
              <a:t> these six dimensions of quality into measurable indicators that meet indicator standards is quite challenging. No single indicator can capture the different components of quality in a meaningful way given the multidimensional nature of quality described by the Bruce-Jain framework. One challenge is to avoid a proliferation of indicators to measure every detailed dimension of quality leading to an unwieldy and impractical number of indicators to deal with. </a:t>
            </a:r>
          </a:p>
          <a:p>
            <a:endParaRPr lang="en-US" sz="1000" dirty="0" smtClean="0">
              <a:latin typeface="Arial" charset="0"/>
              <a:ea typeface="ＭＳ Ｐゴシック" pitchFamily="-65" charset="-128"/>
            </a:endParaRPr>
          </a:p>
          <a:p>
            <a:r>
              <a:rPr lang="en-US" sz="1000" dirty="0" smtClean="0">
                <a:latin typeface="Arial" charset="0"/>
                <a:ea typeface="ＭＳ Ｐゴシック" pitchFamily="-65" charset="-128"/>
              </a:rPr>
              <a:t>In addition, given that the standards against which quality should be defined vary by context, indicators of quality typically need to be adapted to specific program context and priorities. For example, indicators of provider competence need to be based on local clinical practice standards, and what is expected in a rural health post will not be the same as what is expected in a university hospital. Standard indicators of quality can be defined in broad terms but the details have to be </a:t>
            </a:r>
            <a:r>
              <a:rPr lang="en-US" sz="1000" dirty="0" err="1" smtClean="0">
                <a:latin typeface="Arial" charset="0"/>
                <a:ea typeface="ＭＳ Ｐゴシック" pitchFamily="-65" charset="-128"/>
              </a:rPr>
              <a:t>operationalized</a:t>
            </a:r>
            <a:r>
              <a:rPr lang="en-US" sz="1000" dirty="0" smtClean="0">
                <a:latin typeface="Arial" charset="0"/>
                <a:ea typeface="ＭＳ Ｐゴシック" pitchFamily="-65" charset="-128"/>
              </a:rPr>
              <a:t> differently in different settings making comparisons across contexts difficult.</a:t>
            </a:r>
          </a:p>
          <a:p>
            <a:r>
              <a:rPr lang="en-US" sz="1000" dirty="0" smtClean="0">
                <a:latin typeface="Arial" charset="0"/>
                <a:ea typeface="ＭＳ Ｐゴシック" pitchFamily="-65" charset="-128"/>
              </a:rPr>
              <a:t>Based on expert opinion there are 4 core quality of care indicators which have been published by the MEASURE Evaluation project. Again, it is beyond the scope of this session to review these indicators in detail but you are referred to the publication listed on this slide or to the QIQ manual published by MEASURE Evaluation, in the online database.</a:t>
            </a:r>
            <a:endParaRPr lang="en-US" sz="1000" i="1" dirty="0" smtClean="0">
              <a:latin typeface="Arial" charset="0"/>
              <a:ea typeface="ＭＳ Ｐゴシック" pitchFamily="-65" charset="-128"/>
            </a:endParaRPr>
          </a:p>
          <a:p>
            <a:endParaRPr lang="en-US" sz="1000" i="1" dirty="0" smtClean="0">
              <a:latin typeface="Arial"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8908"/>
            <a:fld id="{DFBC2601-9036-420B-BABF-6C7E1FF13BE4}" type="slidenum">
              <a:rPr lang="en-US"/>
              <a:pPr defTabSz="928908"/>
              <a:t>3</a:t>
            </a:fld>
            <a:endParaRPr lang="en-US" dirty="0"/>
          </a:p>
        </p:txBody>
      </p:sp>
      <p:sp>
        <p:nvSpPr>
          <p:cNvPr id="54275" name="Rectangle 2"/>
          <p:cNvSpPr>
            <a:spLocks noGrp="1" noRot="1" noChangeAspect="1" noChangeArrowheads="1" noTextEdit="1"/>
          </p:cNvSpPr>
          <p:nvPr>
            <p:ph type="sldImg"/>
          </p:nvPr>
        </p:nvSpPr>
        <p:spPr>
          <a:xfrm>
            <a:off x="1171575" y="695325"/>
            <a:ext cx="4654550" cy="3481388"/>
          </a:xfrm>
          <a:ln/>
        </p:spPr>
      </p:sp>
      <p:sp>
        <p:nvSpPr>
          <p:cNvPr id="54276"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The session covers a number of topics as shown on this slide. We will begin with an the background of FP and how the International Conference on population and</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the Millennium Development Goals have shaped FP. Then we will look at a general framework for the M&amp;E of family-planning programs. We will then review important indicators used in FP programs including contraceptive prevalence and unmet need, again through an exercise. We will then go through an example of applying some of the general M&amp;E concepts that have been introduced so far in this workshop in the context of monitoring the quality of care and evaluating its impact. Finally, we will turn to newer topic area; the integration of FP into </a:t>
            </a:r>
            <a:r>
              <a:rPr lang="en-US" dirty="0" smtClean="0">
                <a:ea typeface="ＭＳ Ｐゴシック" pitchFamily="-65" charset="-128"/>
              </a:rPr>
              <a:t>HIV, maternal and child health, and nutrition </a:t>
            </a:r>
            <a:r>
              <a:rPr lang="en-US" dirty="0" smtClean="0">
                <a:latin typeface="Arial" charset="0"/>
                <a:ea typeface="ＭＳ Ｐゴシック" pitchFamily="-65" charset="-128"/>
              </a:rPr>
              <a:t>programs</a:t>
            </a:r>
            <a:r>
              <a:rPr lang="en-US" baseline="0" dirty="0" smtClean="0">
                <a:latin typeface="Arial" charset="0"/>
                <a:ea typeface="ＭＳ Ｐゴシック" pitchFamily="-65" charset="-128"/>
              </a:rPr>
              <a:t> and finish by doing an exercise to develop a framework for various types of family planning integration programs.</a:t>
            </a:r>
            <a:endParaRPr lang="en-US" dirty="0" smtClean="0">
              <a:latin typeface="Arial" charset="0"/>
              <a:ea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8908"/>
            <a:fld id="{9F447E92-4F51-40A6-9F16-98F911666173}" type="slidenum">
              <a:rPr lang="en-US"/>
              <a:pPr defTabSz="928908"/>
              <a:t>30</a:t>
            </a:fld>
            <a:endParaRPr lang="en-US" dirty="0"/>
          </a:p>
        </p:txBody>
      </p:sp>
      <p:sp>
        <p:nvSpPr>
          <p:cNvPr id="78851" name="Rectangle 2"/>
          <p:cNvSpPr>
            <a:spLocks noGrp="1" noRot="1" noChangeAspect="1" noChangeArrowheads="1" noTextEdit="1"/>
          </p:cNvSpPr>
          <p:nvPr>
            <p:ph type="sldImg"/>
          </p:nvPr>
        </p:nvSpPr>
        <p:spPr>
          <a:xfrm>
            <a:off x="1171575" y="695325"/>
            <a:ext cx="4654550" cy="3481388"/>
          </a:xfrm>
          <a:ln/>
        </p:spPr>
      </p:sp>
      <p:sp>
        <p:nvSpPr>
          <p:cNvPr id="78852" name="Rectangle 3"/>
          <p:cNvSpPr>
            <a:spLocks noGrp="1" noChangeArrowheads="1"/>
          </p:cNvSpPr>
          <p:nvPr>
            <p:ph type="body" idx="1"/>
          </p:nvPr>
        </p:nvSpPr>
        <p:spPr>
          <a:noFill/>
          <a:ln/>
        </p:spPr>
        <p:txBody>
          <a:bodyPr/>
          <a:lstStyle/>
          <a:p>
            <a:pPr>
              <a:lnSpc>
                <a:spcPct val="90000"/>
              </a:lnSpc>
            </a:pPr>
            <a:r>
              <a:rPr lang="en-US" sz="1000" dirty="0" smtClean="0">
                <a:latin typeface="Arial" charset="0"/>
                <a:ea typeface="ＭＳ Ｐゴシック" pitchFamily="-65" charset="-128"/>
              </a:rPr>
              <a:t>The most common source of data for quality of care indicators are facility surveys. Examples of standardized facility survey instruments that can be used to collect indicators of quality of care in FP include the Situation Analysis tool developed by the Population Council. This was the first tool to attempt to systematically measure quality of care and focused only on FP. The MEASURE Evaluation Quick Investigation of Quality grew out of the Situation Analysis but was designed to be a low cost, practical tool to measure a set of 24 indicators of FP service quality. However, it still includes a facility inventory, client/provider observation module, and client exit interview in order to capture the different dimensions of quality. The MEASURE DHS SPA is a more extensive tool that aims to measure indicators for quality, defined as readiness to provide services, for a number of service areas including FP. The QIQ questions were included within the SPA FP modules. The SPA includes a health worker interview as well as the components mentioned for the QIQ.</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28908"/>
            <a:fld id="{08D22FAA-BF22-4D82-B0B9-504239D46B04}" type="slidenum">
              <a:rPr lang="en-US"/>
              <a:pPr defTabSz="928908"/>
              <a:t>31</a:t>
            </a:fld>
            <a:endParaRPr lang="en-US" dirty="0"/>
          </a:p>
        </p:txBody>
      </p:sp>
      <p:sp>
        <p:nvSpPr>
          <p:cNvPr id="79875" name="Rectangle 2"/>
          <p:cNvSpPr>
            <a:spLocks noGrp="1" noRot="1" noChangeAspect="1" noChangeArrowheads="1" noTextEdit="1"/>
          </p:cNvSpPr>
          <p:nvPr>
            <p:ph type="sldImg"/>
          </p:nvPr>
        </p:nvSpPr>
        <p:spPr>
          <a:xfrm>
            <a:off x="1171575" y="695325"/>
            <a:ext cx="4654550" cy="3481388"/>
          </a:xfrm>
          <a:ln/>
        </p:spPr>
      </p:sp>
      <p:sp>
        <p:nvSpPr>
          <p:cNvPr id="79876" name="Rectangle 3"/>
          <p:cNvSpPr>
            <a:spLocks noGrp="1" noChangeArrowheads="1"/>
          </p:cNvSpPr>
          <p:nvPr>
            <p:ph type="body" idx="1"/>
          </p:nvPr>
        </p:nvSpPr>
        <p:spPr>
          <a:noFill/>
          <a:ln/>
        </p:spPr>
        <p:txBody>
          <a:bodyPr/>
          <a:lstStyle/>
          <a:p>
            <a:r>
              <a:rPr lang="en-US" sz="900" dirty="0" smtClean="0">
                <a:latin typeface="Arial" charset="0"/>
                <a:ea typeface="ＭＳ Ｐゴシック" pitchFamily="-65" charset="-128"/>
              </a:rPr>
              <a:t>Collecting data on the quality of family-planning services raises some challenges. In populations in which contraceptive use is low (most of rural Africa, for example) the number of family-planning clients that visit a clinic while an interview team are present will be small; in many clinics no FP clients will come during the interviewer visit. Therefore, the number of client/provider observations and client exit interviews will be low and skewed toward larger clinics in higher-prevalence areas. One option is for the interview team to stay in low-volume clinics for several days to increase the chance of observing a family-planning consultation and interviewing the client, but this is not very cost-effective. Therefore client-based indicators of quality of family-planning care will often be based on small sample sizes and will not be amenable to further breakdown by client or provider characteristics or be suitable for detecting small changes over time.</a:t>
            </a:r>
          </a:p>
          <a:p>
            <a:r>
              <a:rPr lang="en-US" sz="900" dirty="0" smtClean="0">
                <a:latin typeface="Arial" charset="0"/>
                <a:ea typeface="ＭＳ Ｐゴシック" pitchFamily="-65" charset="-128"/>
              </a:rPr>
              <a:t>Some clinics use a client flow approach where clients first see a lower-level health professional for basic triage and counseling before seeing a higher-level professional for the actual provision of a family-planning method. If the observation team follows the higher-level provider rather than the client, key elements of care that are provided during triage may be missed and quality under-estimated. This needs to be considered when designing the survey implementation protocol.</a:t>
            </a:r>
          </a:p>
          <a:p>
            <a:r>
              <a:rPr lang="en-US" sz="900" dirty="0" smtClean="0">
                <a:latin typeface="Arial" charset="0"/>
                <a:ea typeface="ＭＳ Ｐゴシック" pitchFamily="-65" charset="-128"/>
              </a:rPr>
              <a:t>Sampling for facility surveys can be challenging as sampling frames are often incomplete or out-of-date. In addition, a decision has to be made as to whether to conduct a stand-alone facility survey or one linked to a household survey, as described earlier in this workshop </a:t>
            </a:r>
            <a:r>
              <a:rPr lang="en-US" sz="900" i="1" dirty="0" smtClean="0">
                <a:latin typeface="Arial" charset="0"/>
                <a:ea typeface="ＭＳ Ｐゴシック" pitchFamily="-65" charset="-128"/>
              </a:rPr>
              <a:t>(facilitator note: confirm earlier modules have addressed different sampling designs for facility surveys).</a:t>
            </a:r>
          </a:p>
          <a:p>
            <a:r>
              <a:rPr lang="en-US" sz="900" dirty="0" smtClean="0">
                <a:latin typeface="Arial" charset="0"/>
                <a:ea typeface="ＭＳ Ｐゴシック" pitchFamily="-65" charset="-128"/>
              </a:rPr>
              <a:t>Another challenge relates to the accuracy of responses from clients and from observations. Clients will often report higher levels of satisfaction that they actually experience because of a desire to please the interviewer. Similarly, providers are likely to perform better than usual when being observed (hawthorn effect). Some research has been done on these issues; indicators of quality that are sensitive to these types of biases should be considered over-estimates of the typical quality.</a:t>
            </a:r>
          </a:p>
          <a:p>
            <a:r>
              <a:rPr lang="en-US" sz="900" dirty="0" smtClean="0">
                <a:latin typeface="Arial" charset="0"/>
                <a:ea typeface="ＭＳ Ｐゴシック" pitchFamily="-65" charset="-128"/>
              </a:rPr>
              <a:t>Finally, there are several units of analysis for indicators of quality of care; the facility, the provider, the consultation, and the client. The facilities will be selected according to a pre-determined sampling design but the observations and clients are essentially a convenience sample of all, or a sub-sample of, clients who show up on the day of the survey. This has implications for the types of biases that are potentially present in the data on different units.</a:t>
            </a:r>
          </a:p>
          <a:p>
            <a:endParaRPr lang="en-US" sz="900" dirty="0" smtClean="0">
              <a:latin typeface="Arial" charset="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8908"/>
            <a:fld id="{5CD3E89B-CED2-4305-90DC-AD99590BF181}" type="slidenum">
              <a:rPr lang="en-US"/>
              <a:pPr defTabSz="928908"/>
              <a:t>32</a:t>
            </a:fld>
            <a:endParaRPr lang="en-US" dirty="0"/>
          </a:p>
        </p:txBody>
      </p:sp>
      <p:sp>
        <p:nvSpPr>
          <p:cNvPr id="80899" name="Rectangle 2"/>
          <p:cNvSpPr>
            <a:spLocks noGrp="1" noRot="1" noChangeAspect="1" noChangeArrowheads="1" noTextEdit="1"/>
          </p:cNvSpPr>
          <p:nvPr>
            <p:ph type="sldImg"/>
          </p:nvPr>
        </p:nvSpPr>
        <p:spPr>
          <a:xfrm>
            <a:off x="1171575" y="695325"/>
            <a:ext cx="4654550" cy="3481388"/>
          </a:xfrm>
          <a:ln/>
        </p:spPr>
      </p:sp>
      <p:sp>
        <p:nvSpPr>
          <p:cNvPr id="80900"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Lets now examine a case study of measuring quality of care in the context of a specific family-planning program in Turkey. </a:t>
            </a:r>
            <a:r>
              <a:rPr lang="en-US" i="1" dirty="0" smtClean="0">
                <a:latin typeface="Arial" charset="0"/>
                <a:ea typeface="ＭＳ Ｐゴシック" pitchFamily="-65" charset="-128"/>
              </a:rPr>
              <a:t>(Facilitator note: could change this to Country A or replace with a regional example).</a:t>
            </a:r>
          </a:p>
          <a:p>
            <a:endParaRPr lang="en-US" i="1" dirty="0" smtClean="0">
              <a:latin typeface="Arial" charset="0"/>
              <a:ea typeface="ＭＳ Ｐゴシック" pitchFamily="-65" charset="-128"/>
            </a:endParaRPr>
          </a:p>
          <a:p>
            <a:endParaRPr lang="en-US" dirty="0" smtClean="0">
              <a:latin typeface="Arial" charset="0"/>
              <a:ea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8908"/>
            <a:fld id="{D86BAB56-0C9C-4C67-B7DB-35AAA426492D}" type="slidenum">
              <a:rPr lang="en-US"/>
              <a:pPr defTabSz="928908"/>
              <a:t>33</a:t>
            </a:fld>
            <a:endParaRPr lang="en-US" dirty="0"/>
          </a:p>
        </p:txBody>
      </p:sp>
      <p:sp>
        <p:nvSpPr>
          <p:cNvPr id="81923" name="Rectangle 2"/>
          <p:cNvSpPr>
            <a:spLocks noGrp="1" noRot="1" noChangeAspect="1" noChangeArrowheads="1" noTextEdit="1"/>
          </p:cNvSpPr>
          <p:nvPr>
            <p:ph type="sldImg"/>
          </p:nvPr>
        </p:nvSpPr>
        <p:spPr>
          <a:xfrm>
            <a:off x="1171575" y="695325"/>
            <a:ext cx="4654550" cy="3481388"/>
          </a:xfrm>
          <a:ln/>
        </p:spPr>
      </p:sp>
      <p:sp>
        <p:nvSpPr>
          <p:cNvPr id="81924"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This is the Results Framework for a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project in Turkey. The overall objective of the program is to increase utilization of FP and reproductive health services. Indicators at this level included the CPR and the all-method contraceptive discontinuation rate collected from household surveys. The two intermediate results relate to strengthening the sustainability of FP/RH programs and expanding high-quality FP/RH services in the public and private sectors. Monitoring this second result requires appropriate indicators of the quality of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services.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28908"/>
            <a:fld id="{88023D63-6C34-41F4-8CBD-F6C0783C23C5}" type="slidenum">
              <a:rPr lang="en-US"/>
              <a:pPr defTabSz="928908"/>
              <a:t>34</a:t>
            </a:fld>
            <a:endParaRPr lang="en-US" dirty="0"/>
          </a:p>
        </p:txBody>
      </p:sp>
      <p:sp>
        <p:nvSpPr>
          <p:cNvPr id="82947" name="Rectangle 2"/>
          <p:cNvSpPr>
            <a:spLocks noGrp="1" noRot="1" noChangeAspect="1" noChangeArrowheads="1" noTextEdit="1"/>
          </p:cNvSpPr>
          <p:nvPr>
            <p:ph type="sldImg"/>
          </p:nvPr>
        </p:nvSpPr>
        <p:spPr>
          <a:xfrm>
            <a:off x="1171575" y="695325"/>
            <a:ext cx="4654550" cy="3481388"/>
          </a:xfrm>
          <a:ln/>
        </p:spPr>
      </p:sp>
      <p:sp>
        <p:nvSpPr>
          <p:cNvPr id="82948"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In order to monitor the second result, the Turkey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program developed a composite indicator based on six dimensions of quality; method availability, availability of trained personnel, perceived quality of FP counseling by clients, adequate infection prevention measure, availability of IEC materials, and physical access to services. These do not map exactly onto the six elements of the Bruce-Jain framework but broadly cover 5 of the 6 elements (follow-up and re-contact mechanisms are not included) and represent the main areas of the FP program directed at improving quality. Note how this indicator is multi-dimensional and is specific to the context of the program.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28908"/>
            <a:fld id="{16A0FF72-99E0-4497-A594-48A2DC0E4539}" type="slidenum">
              <a:rPr lang="en-US"/>
              <a:pPr defTabSz="928908"/>
              <a:t>35</a:t>
            </a:fld>
            <a:endParaRPr lang="en-US" dirty="0"/>
          </a:p>
        </p:txBody>
      </p:sp>
      <p:sp>
        <p:nvSpPr>
          <p:cNvPr id="83971" name="Rectangle 2"/>
          <p:cNvSpPr>
            <a:spLocks noGrp="1" noRot="1" noChangeAspect="1" noChangeArrowheads="1" noTextEdit="1"/>
          </p:cNvSpPr>
          <p:nvPr>
            <p:ph type="sldImg"/>
          </p:nvPr>
        </p:nvSpPr>
        <p:spPr>
          <a:xfrm>
            <a:off x="1171575" y="695325"/>
            <a:ext cx="4654550" cy="3481388"/>
          </a:xfrm>
          <a:ln/>
        </p:spPr>
      </p:sp>
      <p:sp>
        <p:nvSpPr>
          <p:cNvPr id="83972" name="Rectangle 3"/>
          <p:cNvSpPr>
            <a:spLocks noGrp="1" noChangeArrowheads="1"/>
          </p:cNvSpPr>
          <p:nvPr>
            <p:ph type="body" idx="1"/>
          </p:nvPr>
        </p:nvSpPr>
        <p:spPr>
          <a:noFill/>
          <a:ln/>
        </p:spPr>
        <p:txBody>
          <a:bodyPr/>
          <a:lstStyle/>
          <a:p>
            <a:r>
              <a:rPr lang="en-US" smtClean="0">
                <a:latin typeface="Arial" charset="0"/>
                <a:ea typeface="ＭＳ Ｐゴシック" pitchFamily="-65" charset="-128"/>
              </a:rPr>
              <a:t>The data source for the quality index was a facility survey conducted in Istanbul, the area in which the programs were most active. The Istanbul Quality Survey was based on the MEASURE Evaluation QIQ tool but adapted to meet the program’s own defined measure of quality. The survey included a facility inventory and client exit interviews but no observation. The observation module adds considerably to the cost and complexity of the facility survey implementation and the Istanbul facility survey was designed to be a fairly rapid, low-cost exercise. However, the lack of an observation module means that there is no direct expert assessment of provider competence, so the program has to rely on proxy indicators of provider competence, such as presence of trained providers and infection prevention standards. </a:t>
            </a:r>
          </a:p>
          <a:p>
            <a:r>
              <a:rPr lang="en-US" smtClean="0">
                <a:latin typeface="Arial" charset="0"/>
                <a:ea typeface="ＭＳ Ｐゴシック" pitchFamily="-65" charset="-128"/>
              </a:rPr>
              <a:t>The survey covered all higher-level facilities and a 50% sample of health centers. It included public and private facilities, consistent with the result it is associated with which specifies improving quality FP/RH services in the public and private sectors.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8908"/>
            <a:fld id="{C96A7975-8CA3-47C5-8DAF-0C3077711888}" type="slidenum">
              <a:rPr lang="en-US"/>
              <a:pPr defTabSz="928908"/>
              <a:t>36</a:t>
            </a:fld>
            <a:endParaRPr lang="en-US" dirty="0"/>
          </a:p>
        </p:txBody>
      </p:sp>
      <p:sp>
        <p:nvSpPr>
          <p:cNvPr id="84995" name="Rectangle 2"/>
          <p:cNvSpPr>
            <a:spLocks noGrp="1" noRot="1" noChangeAspect="1" noChangeArrowheads="1" noTextEdit="1"/>
          </p:cNvSpPr>
          <p:nvPr>
            <p:ph type="sldImg"/>
          </p:nvPr>
        </p:nvSpPr>
        <p:spPr>
          <a:xfrm>
            <a:off x="1171575" y="695325"/>
            <a:ext cx="4654550" cy="3481388"/>
          </a:xfrm>
          <a:ln/>
        </p:spPr>
      </p:sp>
      <p:sp>
        <p:nvSpPr>
          <p:cNvPr id="84996" name="Rectangle 3"/>
          <p:cNvSpPr>
            <a:spLocks noGrp="1" noChangeArrowheads="1"/>
          </p:cNvSpPr>
          <p:nvPr>
            <p:ph type="body" idx="1"/>
          </p:nvPr>
        </p:nvSpPr>
        <p:spPr>
          <a:noFill/>
          <a:ln/>
        </p:spPr>
        <p:txBody>
          <a:bodyPr/>
          <a:lstStyle/>
          <a:p>
            <a:r>
              <a:rPr lang="en-US" sz="1000" dirty="0" smtClean="0">
                <a:latin typeface="Arial" charset="0"/>
                <a:ea typeface="ＭＳ Ｐゴシック" pitchFamily="-65" charset="-128"/>
              </a:rPr>
              <a:t>This chart shows the overall scores on the Quality Index by type of facility. The Quality Index is composed of the sum of scores on six binary (i.e. 0/1) indicators of quality covering the six dimensions described earlier. Scores range from 0 to 6, with 0 indicating low quality (0 score on all six component indicators) and 6 indicating high quality (1 score on all six component indicators). Overall health centers score lowest, with an average score of just under 2, and MCH/FP centers score highest, with an average score close to 4.</a:t>
            </a:r>
          </a:p>
          <a:p>
            <a:r>
              <a:rPr lang="en-US" sz="1000" dirty="0" smtClean="0">
                <a:latin typeface="Arial" charset="0"/>
                <a:ea typeface="ＭＳ Ｐゴシック" pitchFamily="-65" charset="-128"/>
              </a:rPr>
              <a:t>While the Quality Index is a useful simple summary of overall quality for monitoring purposes, it is not very useful for program management because it does not give any indication of which dimensions of quality are weakest and need most program attention. For this reason it is usually most useful to look at the summary indicator in conjunction with its component indicators.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8908"/>
            <a:fld id="{7DF367E8-1F79-43B2-A6F8-E875FB3A58C8}" type="slidenum">
              <a:rPr lang="en-US"/>
              <a:pPr defTabSz="928908"/>
              <a:t>37</a:t>
            </a:fld>
            <a:endParaRPr lang="en-US" dirty="0"/>
          </a:p>
        </p:txBody>
      </p:sp>
      <p:sp>
        <p:nvSpPr>
          <p:cNvPr id="86019" name="Rectangle 2"/>
          <p:cNvSpPr>
            <a:spLocks noGrp="1" noRot="1" noChangeAspect="1" noChangeArrowheads="1" noTextEdit="1"/>
          </p:cNvSpPr>
          <p:nvPr>
            <p:ph type="sldImg"/>
          </p:nvPr>
        </p:nvSpPr>
        <p:spPr>
          <a:xfrm>
            <a:off x="1171575" y="695325"/>
            <a:ext cx="4654550" cy="3481388"/>
          </a:xfrm>
          <a:ln/>
        </p:spPr>
      </p:sp>
      <p:sp>
        <p:nvSpPr>
          <p:cNvPr id="86020"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This chart shows the method availability component of the Quality Index by facility type. The method-availability indicator is defined as 1 if a facility distributes or prescribes three or more modern FP methods and 0 otherwise. The summary indicator presented here represents the proportion of facilities of each type that distribute or prescribe three or more methods. Private and SSK hospitals and MCH/FP centers all provide three or more methods, but only about 80% of MOH hospitals and 40% of health centers do so.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28908"/>
            <a:fld id="{30033723-A82D-42F5-8E9D-67212401E33F}" type="slidenum">
              <a:rPr lang="en-US"/>
              <a:pPr defTabSz="928908"/>
              <a:t>38</a:t>
            </a:fld>
            <a:endParaRPr lang="en-US" dirty="0"/>
          </a:p>
        </p:txBody>
      </p:sp>
      <p:sp>
        <p:nvSpPr>
          <p:cNvPr id="87043" name="Rectangle 2"/>
          <p:cNvSpPr>
            <a:spLocks noGrp="1" noRot="1" noChangeAspect="1" noChangeArrowheads="1" noTextEdit="1"/>
          </p:cNvSpPr>
          <p:nvPr>
            <p:ph type="sldImg"/>
          </p:nvPr>
        </p:nvSpPr>
        <p:spPr>
          <a:xfrm>
            <a:off x="1171575" y="695325"/>
            <a:ext cx="4654550" cy="3481388"/>
          </a:xfrm>
          <a:ln/>
        </p:spPr>
      </p:sp>
      <p:sp>
        <p:nvSpPr>
          <p:cNvPr id="87044" name="Rectangle 3"/>
          <p:cNvSpPr>
            <a:spLocks noGrp="1" noChangeArrowheads="1"/>
          </p:cNvSpPr>
          <p:nvPr>
            <p:ph type="body" idx="1"/>
          </p:nvPr>
        </p:nvSpPr>
        <p:spPr>
          <a:noFill/>
          <a:ln/>
        </p:spPr>
        <p:txBody>
          <a:bodyPr/>
          <a:lstStyle/>
          <a:p>
            <a:r>
              <a:rPr lang="en-US" smtClean="0">
                <a:latin typeface="Arial" charset="0"/>
                <a:ea typeface="ＭＳ Ｐゴシック" pitchFamily="-65" charset="-128"/>
              </a:rPr>
              <a:t>The component indicator for perceived quality of FP counseling focuses on the interpersonal dimensions of the consultation. The indicator is defined at the client level. The indicator is defined as 1 if the client reports that they were seated, had sufficient time with the provider and clearly understood the information provided and 0 otherwise. Note that the client must report all three items to score 1. The indicator is then summarized across facilities as the proportion of clients in each type of facility that scored 1.</a:t>
            </a:r>
          </a:p>
          <a:p>
            <a:r>
              <a:rPr lang="en-US" smtClean="0">
                <a:latin typeface="Arial" charset="0"/>
                <a:ea typeface="ＭＳ Ｐゴシック" pitchFamily="-65" charset="-128"/>
              </a:rPr>
              <a:t>Private hospitals scored best on this dimension of quality, with just over 80% of clients reporting satisfaction with FP counseling, while health centers and MOH hospitals scored lowest, with about 65% of clients reporting quality counseling as defined here.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28908"/>
            <a:fld id="{72557613-1418-4EB2-9984-D6CC10D8D537}" type="slidenum">
              <a:rPr lang="en-US"/>
              <a:pPr defTabSz="928908"/>
              <a:t>39</a:t>
            </a:fld>
            <a:endParaRPr lang="en-US" dirty="0"/>
          </a:p>
        </p:txBody>
      </p:sp>
      <p:sp>
        <p:nvSpPr>
          <p:cNvPr id="88067" name="Rectangle 2"/>
          <p:cNvSpPr>
            <a:spLocks noGrp="1" noRot="1" noChangeAspect="1" noChangeArrowheads="1" noTextEdit="1"/>
          </p:cNvSpPr>
          <p:nvPr>
            <p:ph type="sldImg"/>
          </p:nvPr>
        </p:nvSpPr>
        <p:spPr>
          <a:xfrm>
            <a:off x="1171575" y="695325"/>
            <a:ext cx="4654550" cy="3481388"/>
          </a:xfrm>
          <a:ln/>
        </p:spPr>
      </p:sp>
      <p:sp>
        <p:nvSpPr>
          <p:cNvPr id="88068" name="Rectangle 3"/>
          <p:cNvSpPr>
            <a:spLocks noGrp="1" noChangeArrowheads="1"/>
          </p:cNvSpPr>
          <p:nvPr>
            <p:ph type="body" idx="1"/>
          </p:nvPr>
        </p:nvSpPr>
        <p:spPr>
          <a:noFill/>
          <a:ln/>
        </p:spPr>
        <p:txBody>
          <a:bodyPr/>
          <a:lstStyle/>
          <a:p>
            <a:r>
              <a:rPr lang="en-US" sz="1000" dirty="0" smtClean="0">
                <a:latin typeface="Arial" charset="0"/>
                <a:ea typeface="ＭＳ Ｐゴシック" pitchFamily="-65" charset="-128"/>
              </a:rPr>
              <a:t>The indicator for adequate infection-prevention measures was defined at the facility level. A facility scored 1 on this indicator if it met each of the four standards listed: plastic bucket for chlorine solution, unused IUD kits kept sterile, medical waste kept in leak-proof containers with lids, and appropriate containers for sharp objects. Again, facilities had to meet all 4 standards to score 1, otherwise they scored 0. MCH/FP centers performed best on this dimension of quality; just over 40% met all 4 standards, while private hospitals scored lowest, with less than 10% meeting all 4 standards.</a:t>
            </a:r>
          </a:p>
          <a:p>
            <a:r>
              <a:rPr lang="en-US" sz="1000" dirty="0" smtClean="0">
                <a:latin typeface="Arial" charset="0"/>
                <a:ea typeface="ＭＳ Ｐゴシック" pitchFamily="-65" charset="-128"/>
              </a:rPr>
              <a:t>At first glance, infection-prevention standards appear to be shockingly low in private hospitals. However, this illustrates some of the limitations and dangers in </a:t>
            </a:r>
            <a:r>
              <a:rPr lang="en-US" sz="1000" dirty="0" err="1" smtClean="0">
                <a:latin typeface="Arial" charset="0"/>
                <a:ea typeface="ＭＳ Ｐゴシック" pitchFamily="-65" charset="-128"/>
              </a:rPr>
              <a:t>operationalizing</a:t>
            </a:r>
            <a:r>
              <a:rPr lang="en-US" sz="1000" dirty="0" smtClean="0">
                <a:latin typeface="Arial" charset="0"/>
                <a:ea typeface="ＭＳ Ｐゴシック" pitchFamily="-65" charset="-128"/>
              </a:rPr>
              <a:t> the measurement of quality. The standards defined in the indicator appear reasonable from a clinical perspective. The survey protocol required interviewers to </a:t>
            </a:r>
            <a:r>
              <a:rPr lang="en-US" sz="1000" b="1" dirty="0" smtClean="0">
                <a:latin typeface="Arial" charset="0"/>
                <a:ea typeface="ＭＳ Ｐゴシック" pitchFamily="-65" charset="-128"/>
              </a:rPr>
              <a:t>observe</a:t>
            </a:r>
            <a:r>
              <a:rPr lang="en-US" sz="1000" dirty="0" smtClean="0">
                <a:latin typeface="Arial" charset="0"/>
                <a:ea typeface="ＭＳ Ｐゴシック" pitchFamily="-65" charset="-128"/>
              </a:rPr>
              <a:t> all 4 items to score a 1. However, in private hospitals there were a large number of consultation rooms and interviewers could not gain access to some of them to confirm whether they had appropriate containers for sharp objects and that medical waste was kept in leak proof containers with lids. Therefore, they marked the item as not seen and the facility scored 0. In addition, some private hospitals used alternative, but acceptable, sterilization systems to chlorine solution, yet because the standard was based on chlorine solution they scored 0 on this item. It is important to think about these kinds of issues when defining indicators and associated data collection protocols. However, sometimes these kinds of problems do not become apparent until data collection or analysis. It is useful to have protocols for dealing with such problems as early as possible if they are identified.</a:t>
            </a:r>
          </a:p>
          <a:p>
            <a:r>
              <a:rPr lang="en-US" sz="1000" dirty="0" smtClean="0">
                <a:latin typeface="Arial" charset="0"/>
                <a:ea typeface="ＭＳ Ｐゴシック" pitchFamily="-65" charset="-128"/>
              </a:rPr>
              <a:t>These three component indicators illustrate how the overall Quality Index was constructed and illustrate some of the issues that arise in measuring quality. I will not review the remaining 3 components here. Further details of this study can be found in the QIQ Country Case Studies Technical Report on your CD of MEASURE Evaluation CDs. </a:t>
            </a:r>
            <a:r>
              <a:rPr lang="en-US" sz="1000" i="1" dirty="0" smtClean="0">
                <a:latin typeface="Arial" charset="0"/>
                <a:ea typeface="ＭＳ Ｐゴシック" pitchFamily="-65" charset="-128"/>
              </a:rPr>
              <a:t>(Note to facilitator: confirm they have the CD mentioned).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latin typeface="Arial" charset="0"/>
                <a:ea typeface="ＭＳ Ｐゴシック" pitchFamily="-65" charset="-128"/>
              </a:rPr>
              <a:t>Family-planning programs have been in existence for many years, but in 1994 the International Conference on Population and Development in Cairo lead to a dramatic shift in the focus of FP programs. In some ways it laid ground work for the Millennium Summit and some MDGs in order to lay out time-bound and quantified targets for addressing extreme poverty in its many dimensions. Finally, 15 years after the ICPD, the United Nations General Assembly commemorated the 15th anniversary. The event offered opportunities to both look back and move forward toward commitments made in 1994. </a:t>
            </a:r>
          </a:p>
          <a:p>
            <a:endParaRPr lang="en-US" dirty="0" smtClean="0">
              <a:latin typeface="Arial" charset="0"/>
              <a:ea typeface="ＭＳ Ｐゴシック" pitchFamily="-65" charset="-128"/>
            </a:endParaRPr>
          </a:p>
        </p:txBody>
      </p:sp>
      <p:sp>
        <p:nvSpPr>
          <p:cNvPr id="55300" name="Slide Number Placeholder 3"/>
          <p:cNvSpPr>
            <a:spLocks noGrp="1"/>
          </p:cNvSpPr>
          <p:nvPr>
            <p:ph type="sldNum" sz="quarter" idx="5"/>
          </p:nvPr>
        </p:nvSpPr>
        <p:spPr>
          <a:noFill/>
        </p:spPr>
        <p:txBody>
          <a:bodyPr/>
          <a:lstStyle/>
          <a:p>
            <a:pPr defTabSz="928908"/>
            <a:fld id="{C530AC68-CC48-437B-AC35-CE27F4641E9D}" type="slidenum">
              <a:rPr lang="en-US"/>
              <a:pPr defTabSz="928908"/>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28908"/>
            <a:fld id="{8B647851-F938-408A-AAFB-F46A42D6DECF}" type="slidenum">
              <a:rPr lang="en-US"/>
              <a:pPr defTabSz="928908"/>
              <a:t>40</a:t>
            </a:fld>
            <a:endParaRPr lang="en-US" dirty="0"/>
          </a:p>
        </p:txBody>
      </p:sp>
      <p:sp>
        <p:nvSpPr>
          <p:cNvPr id="89091" name="Rectangle 2"/>
          <p:cNvSpPr>
            <a:spLocks noGrp="1" noRot="1" noChangeAspect="1" noChangeArrowheads="1" noTextEdit="1"/>
          </p:cNvSpPr>
          <p:nvPr>
            <p:ph type="sldImg"/>
          </p:nvPr>
        </p:nvSpPr>
        <p:spPr>
          <a:xfrm>
            <a:off x="1171575" y="695325"/>
            <a:ext cx="4654550" cy="3481388"/>
          </a:xfrm>
          <a:ln/>
        </p:spPr>
      </p:sp>
      <p:sp>
        <p:nvSpPr>
          <p:cNvPr id="89092" name="Rectangle 3"/>
          <p:cNvSpPr>
            <a:spLocks noGrp="1" noChangeArrowheads="1"/>
          </p:cNvSpPr>
          <p:nvPr>
            <p:ph type="body" idx="1"/>
          </p:nvPr>
        </p:nvSpPr>
        <p:spPr>
          <a:noFill/>
          <a:ln/>
        </p:spPr>
        <p:txBody>
          <a:bodyPr/>
          <a:lstStyle/>
          <a:p>
            <a:r>
              <a:rPr lang="en-US" smtClean="0">
                <a:latin typeface="Arial" charset="0"/>
                <a:ea typeface="ＭＳ Ｐゴシック" pitchFamily="-65" charset="-128"/>
              </a:rPr>
              <a:t>We will now turn to evaluating the impact of quality of care.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28908"/>
            <a:fld id="{B323068A-8F59-4C9A-ABF9-2BE9E19A0FA9}" type="slidenum">
              <a:rPr lang="en-US"/>
              <a:pPr defTabSz="928908"/>
              <a:t>41</a:t>
            </a:fld>
            <a:endParaRPr lang="en-US" dirty="0"/>
          </a:p>
        </p:txBody>
      </p:sp>
      <p:sp>
        <p:nvSpPr>
          <p:cNvPr id="90115" name="Rectangle 2"/>
          <p:cNvSpPr>
            <a:spLocks noGrp="1" noRot="1" noChangeAspect="1" noChangeArrowheads="1" noTextEdit="1"/>
          </p:cNvSpPr>
          <p:nvPr>
            <p:ph type="sldImg"/>
          </p:nvPr>
        </p:nvSpPr>
        <p:spPr>
          <a:xfrm>
            <a:off x="1171575" y="695325"/>
            <a:ext cx="4654550" cy="3481388"/>
          </a:xfrm>
          <a:ln/>
        </p:spPr>
      </p:sp>
      <p:sp>
        <p:nvSpPr>
          <p:cNvPr id="90116"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This is a conceptual framework that specifies the links between the quality of family</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planning services and outcomes and impacts at the population level developed by </a:t>
            </a:r>
            <a:r>
              <a:rPr lang="en-US" dirty="0" err="1" smtClean="0">
                <a:latin typeface="Arial" charset="0"/>
                <a:ea typeface="ＭＳ Ｐゴシック" pitchFamily="-65" charset="-128"/>
              </a:rPr>
              <a:t>Anrudh</a:t>
            </a:r>
            <a:r>
              <a:rPr lang="en-US" dirty="0" smtClean="0">
                <a:latin typeface="Arial" charset="0"/>
                <a:ea typeface="ＭＳ Ｐゴシック" pitchFamily="-65" charset="-128"/>
              </a:rPr>
              <a:t> Jain in 1989. On the left of the framework are the six dimensions of quality as defined in the Bruce-Jain framework. Quality of care is hypothesized to influence both contraceptive adoption and contraceptive continuation, which in turn influences contraceptive prevalence and fertility. There is also another “black box” for other factors that influence acceptance and continuation as well as other proximate determinants which in turn influence fertility. These boxes are not expanded further because they are not central to the conceptualization of the impact of quality on population outcomes. The impact evaluation question is, therefore, to demonstrate the link between quality of FP services and population outcomes such as contraceptive adoption and continuation and current contraceptive use.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28908"/>
            <a:fld id="{C42C0170-716E-4A60-9746-1CD3353F8046}" type="slidenum">
              <a:rPr lang="en-US"/>
              <a:pPr defTabSz="928908"/>
              <a:t>42</a:t>
            </a:fld>
            <a:endParaRPr lang="en-US" dirty="0"/>
          </a:p>
        </p:txBody>
      </p:sp>
      <p:sp>
        <p:nvSpPr>
          <p:cNvPr id="91139" name="Rectangle 2"/>
          <p:cNvSpPr>
            <a:spLocks noGrp="1" noRot="1" noChangeAspect="1" noChangeArrowheads="1" noTextEdit="1"/>
          </p:cNvSpPr>
          <p:nvPr>
            <p:ph type="sldImg"/>
          </p:nvPr>
        </p:nvSpPr>
        <p:spPr>
          <a:xfrm>
            <a:off x="1171575" y="695325"/>
            <a:ext cx="4654550" cy="3481388"/>
          </a:xfrm>
          <a:ln/>
        </p:spPr>
      </p:sp>
      <p:sp>
        <p:nvSpPr>
          <p:cNvPr id="91140"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Given the conceptual framework just described, likely outcomes of interest for impact evaluation include intention to use contraception, contraceptive adoption, contraceptive discontinuation (which can be further analyzed by the type of discontinuation), contraceptive use and method choice, and unwanted pregnancy. Of these outcomes, intention to use is a more intermediate outcome as it is a precursor to contraceptive adoption. Contraceptive adoption and discontinuation are closest to quality in the conceptual framework so is where we would expect to find the strongest impacts. The relationship between quality of care and contraceptive discontinuation is generally hypothesized to be stronger than the relationship with adoption Contraceptive use and unwanted pregnancy are more distal outcomes that are likely to be mediated by other factors resulting in weaker direct links with quality of care.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28908"/>
            <a:fld id="{B49FF1C0-509B-4B7B-BB97-756FA129F3B7}" type="slidenum">
              <a:rPr lang="en-US"/>
              <a:pPr defTabSz="928908"/>
              <a:t>43</a:t>
            </a:fld>
            <a:endParaRPr lang="en-US" dirty="0"/>
          </a:p>
        </p:txBody>
      </p:sp>
      <p:sp>
        <p:nvSpPr>
          <p:cNvPr id="92163" name="Rectangle 2"/>
          <p:cNvSpPr>
            <a:spLocks noGrp="1" noRot="1" noChangeAspect="1" noChangeArrowheads="1" noTextEdit="1"/>
          </p:cNvSpPr>
          <p:nvPr>
            <p:ph type="sldImg"/>
          </p:nvPr>
        </p:nvSpPr>
        <p:spPr>
          <a:xfrm>
            <a:off x="1171575" y="695325"/>
            <a:ext cx="4654550" cy="3481388"/>
          </a:xfrm>
          <a:ln/>
        </p:spPr>
      </p:sp>
      <p:sp>
        <p:nvSpPr>
          <p:cNvPr id="92164" name="Rectangle 3"/>
          <p:cNvSpPr>
            <a:spLocks noGrp="1" noChangeArrowheads="1"/>
          </p:cNvSpPr>
          <p:nvPr>
            <p:ph type="body" idx="1"/>
          </p:nvPr>
        </p:nvSpPr>
        <p:spPr>
          <a:noFill/>
          <a:ln/>
        </p:spPr>
        <p:txBody>
          <a:bodyPr/>
          <a:lstStyle/>
          <a:p>
            <a:r>
              <a:rPr lang="en-US" sz="1000" dirty="0" smtClean="0">
                <a:latin typeface="Arial" charset="0"/>
                <a:ea typeface="ＭＳ Ｐゴシック" pitchFamily="-65" charset="-128"/>
              </a:rPr>
              <a:t>There have been a number of attempts to evaluate the impact of quality of care in the literature. Four of these studies are listed here. The evaluation designs used in these studies varied and each had their strengths and limitations. </a:t>
            </a:r>
          </a:p>
          <a:p>
            <a:endParaRPr lang="en-US" sz="1000" dirty="0" smtClean="0">
              <a:latin typeface="Arial" charset="0"/>
              <a:ea typeface="ＭＳ Ｐゴシック" pitchFamily="-65" charset="-128"/>
            </a:endParaRPr>
          </a:p>
          <a:p>
            <a:r>
              <a:rPr lang="en-US" sz="1000" dirty="0" smtClean="0">
                <a:latin typeface="Arial" charset="0"/>
                <a:ea typeface="ＭＳ Ｐゴシック" pitchFamily="-65" charset="-128"/>
              </a:rPr>
              <a:t>The Peru study examined the influence of quality on current contraceptive use based on linked Situation Analysis and DHS data. </a:t>
            </a:r>
          </a:p>
          <a:p>
            <a:endParaRPr lang="en-US" sz="1000" dirty="0" smtClean="0">
              <a:latin typeface="Arial" charset="0"/>
              <a:ea typeface="ＭＳ Ｐゴシック" pitchFamily="-65" charset="-128"/>
            </a:endParaRPr>
          </a:p>
          <a:p>
            <a:pPr defTabSz="880019">
              <a:defRPr/>
            </a:pPr>
            <a:r>
              <a:rPr lang="en-US" sz="1000" dirty="0" smtClean="0">
                <a:latin typeface="Arial" charset="0"/>
                <a:ea typeface="ＭＳ Ｐゴシック" pitchFamily="-65" charset="-128"/>
              </a:rPr>
              <a:t>In Kenya, there was </a:t>
            </a:r>
            <a:r>
              <a:rPr lang="en-US" sz="1000" b="1" dirty="0" smtClean="0"/>
              <a:t>a cluster-randomized trial</a:t>
            </a:r>
            <a:r>
              <a:rPr lang="en-US" sz="1000" dirty="0" smtClean="0">
                <a:latin typeface="Arial" charset="0"/>
                <a:ea typeface="ＭＳ Ｐゴシック" pitchFamily="-65" charset="-128"/>
              </a:rPr>
              <a:t> with health facility supervisors. </a:t>
            </a:r>
            <a:r>
              <a:rPr lang="en-US" sz="1000" dirty="0" smtClean="0"/>
              <a:t>The intervention resulted in significant improvements in quality of care at the supervisor, provider and client–provider interaction levels. Indicators of improvements in the facility environment and client satisfaction were not apparent. The costs of delivering the supervision training intervention totaled US$2113 per supervisor trained. In making decisions about whether to expand the intervention, the costs of this intervention should be compared with other interventions designed to improve quality. </a:t>
            </a:r>
          </a:p>
          <a:p>
            <a:endParaRPr lang="en-US" sz="1000" dirty="0" smtClean="0">
              <a:latin typeface="Arial" charset="0"/>
              <a:ea typeface="ＭＳ Ｐゴシック" pitchFamily="-65" charset="-128"/>
            </a:endParaRPr>
          </a:p>
          <a:p>
            <a:r>
              <a:rPr lang="en-US" sz="1000" dirty="0" smtClean="0">
                <a:latin typeface="Arial" charset="0"/>
                <a:ea typeface="ＭＳ Ｐゴシック" pitchFamily="-65" charset="-128"/>
              </a:rPr>
              <a:t>In Egypt </a:t>
            </a:r>
            <a:r>
              <a:rPr lang="en-US" sz="1000" dirty="0" smtClean="0"/>
              <a:t>there was an impact study which is one among the few that used geographic information to link data from a population-based survey with an independently sampled health facility survey</a:t>
            </a:r>
            <a:endParaRPr lang="en-US" sz="1000" dirty="0" smtClean="0">
              <a:latin typeface="Arial" charset="0"/>
              <a:ea typeface="ＭＳ Ｐゴシック" pitchFamily="-65" charset="-128"/>
            </a:endParaRPr>
          </a:p>
          <a:p>
            <a:endParaRPr lang="en-US" sz="1000" i="1" dirty="0" smtClean="0">
              <a:latin typeface="Arial" charset="0"/>
              <a:ea typeface="ＭＳ Ｐゴシック" pitchFamily="-65" charset="-128"/>
            </a:endParaRPr>
          </a:p>
          <a:p>
            <a:r>
              <a:rPr lang="en-US" sz="1000" dirty="0" smtClean="0"/>
              <a:t>The analysis used data from the 2003 Egypt Interim Demographic and Health Survey (EIDHS) that included 8,445 married women aged 15–49, and the 2002 Egypt Service Provision Assessment (ESPA) survey that included 602 facilities offering family planning services. The EIDHS collected latitude and longitude coordinates of all sampled clusters, and the ESPA collected these coordinates for all sampled facilities. Using Geographic Information System (GIS) methods, individual women were linked to a facility located within 10 km of their community. A facility-level index was constructed to reflect the quality of family planning services. Four dimensions of quality of care were examined: counseling, examination room, supply of contraceptive methods, and management.</a:t>
            </a:r>
          </a:p>
          <a:p>
            <a:endParaRPr lang="en-US" sz="1000" i="1" dirty="0" smtClean="0">
              <a:latin typeface="Arial" charset="0"/>
              <a:ea typeface="ＭＳ Ｐゴシック" pitchFamily="-65" charset="-128"/>
            </a:endParaRPr>
          </a:p>
          <a:p>
            <a:r>
              <a:rPr lang="en-US" sz="1000" dirty="0" smtClean="0">
                <a:latin typeface="Arial" charset="0"/>
              </a:rPr>
              <a:t>T</a:t>
            </a:r>
            <a:r>
              <a:rPr lang="en-US" sz="1000" dirty="0" smtClean="0">
                <a:latin typeface="Arial" charset="0"/>
                <a:ea typeface="ＭＳ Ｐゴシック" pitchFamily="-65" charset="-128"/>
              </a:rPr>
              <a:t>hey found </a:t>
            </a:r>
            <a:r>
              <a:rPr lang="en-US" sz="1000" dirty="0" smtClean="0"/>
              <a:t>IUD use among women who obtained their method from public sources was significantly positively associated with quality of FP services, independent of distance to the facility, facility type, age, number of living children, education level, household wealth status, and residence. Quality of services related to counseling and examination room had strong positive effects on use of IUD. </a:t>
            </a:r>
          </a:p>
          <a:p>
            <a:pPr defTabSz="880019">
              <a:defRPr/>
            </a:pPr>
            <a:r>
              <a:rPr lang="en-US" sz="1000" dirty="0" smtClean="0"/>
              <a:t>One of the major constraints of this study is that it links each individual woman to the nearest facility that was surveyed for the ESPA, and these facilities may or may not include the facility where an individual woman may have received her IUD or other contraceptive method. The ESPA included only a sample of facilities, not the census of all facilities in the country. The linked facility data used in this study do not allow examining quality of care in the facility actually visited and obtained contraceptive methods. Therefore the analysis does not have sufficient information to adjust for the preferred facility or the facility actually visited. This is particularly so in urban settings. However, in rural areas where the density of facilities is much lower, it is likely that most women were linked to the facilities that they actually used for obtaining family planning.</a:t>
            </a:r>
          </a:p>
          <a:p>
            <a:endParaRPr lang="en-US" sz="1000" dirty="0" smtClean="0">
              <a:latin typeface="Arial" charset="0"/>
              <a:ea typeface="ＭＳ Ｐゴシック" pitchFamily="-65" charset="-128"/>
            </a:endParaRPr>
          </a:p>
          <a:p>
            <a:endParaRPr lang="en-US" sz="1000" dirty="0" smtClean="0"/>
          </a:p>
          <a:p>
            <a:endParaRPr lang="en-US" sz="1000" dirty="0" smtClean="0">
              <a:latin typeface="Arial" charset="0"/>
              <a:ea typeface="ＭＳ Ｐゴシック" pitchFamily="-65"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28908"/>
            <a:fld id="{8C4BB525-7C2B-48DA-963E-81E1974E6E12}" type="slidenum">
              <a:rPr lang="en-US"/>
              <a:pPr defTabSz="928908"/>
              <a:t>44</a:t>
            </a:fld>
            <a:endParaRPr lang="en-US" dirty="0"/>
          </a:p>
        </p:txBody>
      </p:sp>
      <p:sp>
        <p:nvSpPr>
          <p:cNvPr id="94211" name="Rectangle 2"/>
          <p:cNvSpPr>
            <a:spLocks noGrp="1" noRot="1" noChangeAspect="1" noChangeArrowheads="1" noTextEdit="1"/>
          </p:cNvSpPr>
          <p:nvPr>
            <p:ph type="sldImg"/>
          </p:nvPr>
        </p:nvSpPr>
        <p:spPr>
          <a:xfrm>
            <a:off x="1171575" y="695325"/>
            <a:ext cx="4654550" cy="3481388"/>
          </a:xfrm>
          <a:ln/>
        </p:spPr>
      </p:sp>
      <p:sp>
        <p:nvSpPr>
          <p:cNvPr id="94212"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For the final part of this module we will discuss a current</a:t>
            </a:r>
            <a:r>
              <a:rPr lang="en-US" baseline="0" dirty="0" smtClean="0">
                <a:latin typeface="Arial" charset="0"/>
                <a:ea typeface="ＭＳ Ｐゴシック" pitchFamily="-65" charset="-128"/>
              </a:rPr>
              <a:t> </a:t>
            </a:r>
            <a:r>
              <a:rPr lang="en-US" dirty="0" smtClean="0">
                <a:latin typeface="Arial" charset="0"/>
                <a:ea typeface="ＭＳ Ｐゴシック" pitchFamily="-65" charset="-128"/>
              </a:rPr>
              <a:t>area in FP monitoring and evaluation: FP and HIV program linkages and integration. We will review the context, linkages between the two program areas and the potential for integrated FP and HIV programs and then review some indicators that can be used to monitor the level of integration.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28908"/>
            <a:fld id="{394DD75C-3EA6-4AFE-A3DC-D291307FA691}" type="slidenum">
              <a:rPr lang="en-US"/>
              <a:pPr defTabSz="928908"/>
              <a:t>45</a:t>
            </a:fld>
            <a:endParaRPr lang="en-US" dirty="0"/>
          </a:p>
        </p:txBody>
      </p:sp>
      <p:sp>
        <p:nvSpPr>
          <p:cNvPr id="96259" name="Rectangle 2"/>
          <p:cNvSpPr>
            <a:spLocks noGrp="1" noRot="1" noChangeAspect="1" noChangeArrowheads="1" noTextEdit="1"/>
          </p:cNvSpPr>
          <p:nvPr>
            <p:ph type="sldImg"/>
          </p:nvPr>
        </p:nvSpPr>
        <p:spPr>
          <a:xfrm>
            <a:off x="1171575" y="695325"/>
            <a:ext cx="4654550" cy="3481388"/>
          </a:xfrm>
          <a:ln/>
        </p:spPr>
      </p:sp>
      <p:sp>
        <p:nvSpPr>
          <p:cNvPr id="96260"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With the reduction in lateral family planning programming, there has been a shift to integrate family planning services into other</a:t>
            </a:r>
            <a:r>
              <a:rPr lang="en-US" baseline="0" dirty="0" smtClean="0">
                <a:latin typeface="Arial" charset="0"/>
                <a:ea typeface="ＭＳ Ｐゴシック" pitchFamily="-65" charset="-128"/>
              </a:rPr>
              <a:t> services where women  regularly go for their own treatment as well as for their children. These areas include </a:t>
            </a:r>
            <a:r>
              <a:rPr lang="en-US" dirty="0" smtClean="0">
                <a:ea typeface="ＭＳ Ｐゴシック" pitchFamily="-65" charset="-128"/>
              </a:rPr>
              <a:t>nutrition, maternal and child health, antenatal and prenatal care, post-abortion care, other SRH services and many others. This often</a:t>
            </a:r>
            <a:r>
              <a:rPr lang="en-US" baseline="0" dirty="0" smtClean="0">
                <a:ea typeface="ＭＳ Ｐゴシック" pitchFamily="-65" charset="-128"/>
              </a:rPr>
              <a:t> means providers/program staff ask women about FP intentions during other healthcare treatment.</a:t>
            </a:r>
            <a:endParaRPr lang="en-US" dirty="0" smtClean="0">
              <a:latin typeface="Arial" charset="0"/>
              <a:ea typeface="ＭＳ Ｐゴシック" pitchFamily="-65" charset="-128"/>
            </a:endParaRP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There are a number of synergies between FP and HIV programs. First, both are central to the wider concept of reproductive health contained within the Cairo </a:t>
            </a:r>
            <a:r>
              <a:rPr lang="en-US" dirty="0" err="1" smtClean="0">
                <a:latin typeface="Arial" charset="0"/>
                <a:ea typeface="ＭＳ Ｐゴシック" pitchFamily="-65" charset="-128"/>
              </a:rPr>
              <a:t>programme</a:t>
            </a:r>
            <a:r>
              <a:rPr lang="en-US" dirty="0" smtClean="0">
                <a:latin typeface="Arial" charset="0"/>
                <a:ea typeface="ＭＳ Ｐゴシック" pitchFamily="-65" charset="-128"/>
              </a:rPr>
              <a:t> of action. And programs to encourage responsible sexual behavior help prevent both HIV infection and unintended pregnancy.</a:t>
            </a:r>
            <a:r>
              <a:rPr lang="en-US" baseline="0" dirty="0" smtClean="0">
                <a:latin typeface="Arial" charset="0"/>
                <a:ea typeface="ＭＳ Ｐゴシック" pitchFamily="-65" charset="-128"/>
              </a:rPr>
              <a:t> Populations that need FP may also benefit from HIV services and visa versa. In addition, many HIV specific services have a stigma attached to them and the FP programs are hoped to help reduce that stigma. In addition, with the limited amount of resources going to family planning and an increase in funding for HIV services, integration is a way of being more efficient with the resources allocated. </a:t>
            </a:r>
            <a:endParaRPr lang="en-US" dirty="0" smtClean="0">
              <a:latin typeface="Arial" charset="0"/>
              <a:ea typeface="ＭＳ Ｐゴシック" pitchFamily="-65"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28908"/>
            <a:fld id="{34D14D06-76DC-4D3D-B088-D5ED45577F0B}" type="slidenum">
              <a:rPr lang="en-US"/>
              <a:pPr defTabSz="928908"/>
              <a:t>46</a:t>
            </a:fld>
            <a:endParaRPr lang="en-US" dirty="0"/>
          </a:p>
        </p:txBody>
      </p:sp>
      <p:sp>
        <p:nvSpPr>
          <p:cNvPr id="95235" name="Rectangle 2"/>
          <p:cNvSpPr>
            <a:spLocks noGrp="1" noRot="1" noChangeAspect="1" noChangeArrowheads="1" noTextEdit="1"/>
          </p:cNvSpPr>
          <p:nvPr>
            <p:ph type="sldImg"/>
          </p:nvPr>
        </p:nvSpPr>
        <p:spPr>
          <a:xfrm>
            <a:off x="1171575" y="695325"/>
            <a:ext cx="4654550" cy="3481388"/>
          </a:xfrm>
          <a:ln/>
        </p:spPr>
      </p:sp>
      <p:sp>
        <p:nvSpPr>
          <p:cNvPr id="95236"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We will begin with the FP and HIV program context. Family-planning programs have been in existence for many years and considerable progress has been made in reducing unwanted pregnancy. Yet, unmet need for FP remains high in many countries, especially in sub-Saharan Africa where fertility remains high. At the same time, there have been rapid increases in HIV prevalence in many countries, again particularly in sub-Saharan Africa. Global funding initiatives have shifted focus from family-planning programs to HIV programs, particularly in recent years, in response to this changing situation. Both FP and HIV programs have been separate vertical programs, but there is potential for a more integrated approach.</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6 core indicators which have been selected for family planning and HIV integration programs in the Family planning and reproductive health indicator database. They include </a:t>
            </a:r>
          </a:p>
          <a:p>
            <a:pPr>
              <a:buFont typeface="Arial" pitchFamily="34" charset="0"/>
              <a:buChar char="•"/>
            </a:pPr>
            <a:r>
              <a:rPr lang="en-US" sz="1200" dirty="0" smtClean="0"/>
              <a:t>#/% of HIV-related service delivery points with FP/HIV integrated services</a:t>
            </a:r>
          </a:p>
          <a:p>
            <a:pPr>
              <a:buFont typeface="Arial" pitchFamily="34" charset="0"/>
              <a:buChar char="•"/>
            </a:pPr>
            <a:r>
              <a:rPr lang="en-US" sz="1200" dirty="0" smtClean="0"/>
              <a:t>#/% of HIV-related service clients screened for FP need</a:t>
            </a:r>
          </a:p>
          <a:p>
            <a:pPr>
              <a:buFont typeface="Arial" pitchFamily="34" charset="0"/>
              <a:buChar char="•"/>
            </a:pPr>
            <a:r>
              <a:rPr lang="en-US" sz="1200" dirty="0" smtClean="0"/>
              <a:t>% of HIV-related service delivery point clients who received a FP method or referral after FP counseling</a:t>
            </a:r>
          </a:p>
          <a:p>
            <a:pPr>
              <a:buFont typeface="Arial" pitchFamily="34" charset="0"/>
              <a:buChar char="•"/>
            </a:pPr>
            <a:r>
              <a:rPr lang="en-US" sz="1200" dirty="0" smtClean="0"/>
              <a:t>% of repeat counseling and testing clients reporting unintended pregnancy</a:t>
            </a:r>
          </a:p>
          <a:p>
            <a:pPr>
              <a:buFont typeface="Arial" pitchFamily="34" charset="0"/>
              <a:buChar char="•"/>
            </a:pPr>
            <a:r>
              <a:rPr lang="en-US" sz="1200" dirty="0" smtClean="0"/>
              <a:t>% of FP clients who received HIV testing at the FP service delivery point or were referred for HIV testing</a:t>
            </a:r>
          </a:p>
          <a:p>
            <a:pPr>
              <a:buFont typeface="Arial" pitchFamily="34" charset="0"/>
              <a:buChar char="•"/>
            </a:pPr>
            <a:r>
              <a:rPr lang="en-US" sz="1200" dirty="0" smtClean="0"/>
              <a:t>% of female clients of reproductive age attending HIV-related service delivery points with unmet need for FP</a:t>
            </a:r>
          </a:p>
          <a:p>
            <a:endParaRPr lang="en-US" baseline="0" dirty="0" smtClean="0"/>
          </a:p>
          <a:p>
            <a:r>
              <a:rPr lang="en-US" baseline="0" dirty="0" smtClean="0"/>
              <a:t>These indicators are in the process of being field tested and validated by FHI at which point they will be finalized and be part of the database. </a:t>
            </a:r>
            <a:endParaRPr lang="en-US" dirty="0"/>
          </a:p>
        </p:txBody>
      </p:sp>
      <p:sp>
        <p:nvSpPr>
          <p:cNvPr id="4" name="Slide Number Placeholder 3"/>
          <p:cNvSpPr>
            <a:spLocks noGrp="1"/>
          </p:cNvSpPr>
          <p:nvPr>
            <p:ph type="sldNum" sz="quarter" idx="10"/>
          </p:nvPr>
        </p:nvSpPr>
        <p:spPr/>
        <p:txBody>
          <a:bodyPr/>
          <a:lstStyle/>
          <a:p>
            <a:pPr>
              <a:defRPr/>
            </a:pPr>
            <a:fld id="{2A63F214-0D5F-41BD-AF58-380D5DA50BDF}"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t>We will now turn to Kenya, where they have been active in integrating FP and HIV services. </a:t>
            </a:r>
          </a:p>
          <a:p>
            <a:r>
              <a:rPr lang="en-US" dirty="0" smtClean="0"/>
              <a:t>HIV prevalence in Kenya was estimated to be 6.3 percent of the adult population in 2009, with women more disproportionately infected (8.0 percent) than men (4.3 percent).</a:t>
            </a:r>
          </a:p>
          <a:p>
            <a:r>
              <a:rPr lang="en-US" dirty="0" smtClean="0"/>
              <a:t>The total fertility rate in Kenya was 4.6 in 2009. Among married women of reproductive age, 45.5 percent were using contraceptives. Unmet need for FP was estimated to be 26 percent of women in reproductive age.</a:t>
            </a:r>
          </a:p>
          <a:p>
            <a:r>
              <a:rPr lang="en-US" i="1" dirty="0" smtClean="0"/>
              <a:t>Source</a:t>
            </a:r>
            <a:r>
              <a:rPr lang="en-US" dirty="0" smtClean="0"/>
              <a:t>: Kenya National Bureau of Statistics and ICF Macro 2010</a:t>
            </a:r>
          </a:p>
          <a:p>
            <a:endParaRPr lang="en-US" dirty="0" smtClean="0"/>
          </a:p>
          <a:p>
            <a:r>
              <a:rPr lang="en-US" dirty="0" smtClean="0"/>
              <a:t>Kenya began integrating</a:t>
            </a:r>
            <a:r>
              <a:rPr lang="en-US" baseline="0" dirty="0" smtClean="0"/>
              <a:t> FP and HIV programs fairly early by incorporating FP services into their extensive voluntary counseling and testing program. In 2009 they came out with a national integration strategy which expanded on the initial integration technique and created a </a:t>
            </a:r>
            <a:r>
              <a:rPr lang="en-US" dirty="0" smtClean="0">
                <a:ea typeface="ＭＳ Ｐゴシック" pitchFamily="-65" charset="-128"/>
              </a:rPr>
              <a:t>National Reproductive Health and HIV and AIDS Integration Strategy. </a:t>
            </a:r>
            <a:endParaRPr lang="en-US" dirty="0" smtClean="0">
              <a:latin typeface="Arial" charset="0"/>
              <a:ea typeface="ＭＳ Ｐゴシック" pitchFamily="-65" charset="-128"/>
            </a:endParaRPr>
          </a:p>
        </p:txBody>
      </p:sp>
      <p:sp>
        <p:nvSpPr>
          <p:cNvPr id="98308" name="Slide Number Placeholder 3"/>
          <p:cNvSpPr>
            <a:spLocks noGrp="1"/>
          </p:cNvSpPr>
          <p:nvPr>
            <p:ph type="sldNum" sz="quarter" idx="5"/>
          </p:nvPr>
        </p:nvSpPr>
        <p:spPr>
          <a:noFill/>
        </p:spPr>
        <p:txBody>
          <a:bodyPr/>
          <a:lstStyle/>
          <a:p>
            <a:pPr defTabSz="928908"/>
            <a:fld id="{1657E006-7E3D-4EBE-9C28-81423ECAA0E7}" type="slidenum">
              <a:rPr lang="en-US"/>
              <a:pPr defTabSz="928908"/>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Ministry of Health came up with several core areas to focus on in their integration strategy including:</a:t>
            </a:r>
          </a:p>
          <a:p>
            <a:endParaRPr lang="en-US" dirty="0" smtClean="0"/>
          </a:p>
          <a:p>
            <a:r>
              <a:rPr lang="en-US" dirty="0" smtClean="0"/>
              <a:t>Government strategy on integration disseminated</a:t>
            </a:r>
          </a:p>
          <a:p>
            <a:r>
              <a:rPr lang="en-US" dirty="0" smtClean="0"/>
              <a:t>FP/HIV services integrated with MNCH</a:t>
            </a:r>
          </a:p>
          <a:p>
            <a:r>
              <a:rPr lang="en-US" dirty="0" err="1" smtClean="0"/>
              <a:t>Intrafacility</a:t>
            </a:r>
            <a:r>
              <a:rPr lang="en-US" dirty="0" smtClean="0"/>
              <a:t> referral predominant in hospitals</a:t>
            </a:r>
          </a:p>
          <a:p>
            <a:r>
              <a:rPr lang="en-US" dirty="0" smtClean="0"/>
              <a:t>Community outreach and follow-up through community health volunteers</a:t>
            </a:r>
          </a:p>
          <a:p>
            <a:r>
              <a:rPr lang="en-US" dirty="0" smtClean="0"/>
              <a:t>Task shifting and training on integrated service delivery</a:t>
            </a:r>
          </a:p>
          <a:p>
            <a:r>
              <a:rPr lang="en-US" dirty="0" smtClean="0"/>
              <a:t>Integrated services recorded in Mother &amp; Child Health Booklet</a:t>
            </a:r>
          </a:p>
          <a:p>
            <a:r>
              <a:rPr lang="en-US" dirty="0" smtClean="0"/>
              <a:t>Principal indicator is number of facilities providing integrated services.</a:t>
            </a:r>
          </a:p>
          <a:p>
            <a:endParaRPr lang="en-US" dirty="0"/>
          </a:p>
        </p:txBody>
      </p:sp>
      <p:sp>
        <p:nvSpPr>
          <p:cNvPr id="4" name="Slide Number Placeholder 3"/>
          <p:cNvSpPr>
            <a:spLocks noGrp="1"/>
          </p:cNvSpPr>
          <p:nvPr>
            <p:ph type="sldNum" sz="quarter" idx="10"/>
          </p:nvPr>
        </p:nvSpPr>
        <p:spPr/>
        <p:txBody>
          <a:bodyPr/>
          <a:lstStyle/>
          <a:p>
            <a:pPr>
              <a:defRPr/>
            </a:pPr>
            <a:fld id="{2A63F214-0D5F-41BD-AF58-380D5DA50BDF}"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28908"/>
            <a:fld id="{EB2DF8CE-91BA-4352-99D4-22880BD50DEE}" type="slidenum">
              <a:rPr lang="en-US"/>
              <a:pPr defTabSz="928908"/>
              <a:t>5</a:t>
            </a:fld>
            <a:endParaRPr lang="en-US" dirty="0"/>
          </a:p>
        </p:txBody>
      </p:sp>
      <p:sp>
        <p:nvSpPr>
          <p:cNvPr id="56323" name="Rectangle 2"/>
          <p:cNvSpPr>
            <a:spLocks noGrp="1" noRot="1" noChangeAspect="1" noChangeArrowheads="1" noTextEdit="1"/>
          </p:cNvSpPr>
          <p:nvPr>
            <p:ph type="sldImg"/>
          </p:nvPr>
        </p:nvSpPr>
        <p:spPr>
          <a:xfrm>
            <a:off x="1171575" y="695325"/>
            <a:ext cx="4654550" cy="3481388"/>
          </a:xfrm>
          <a:ln/>
        </p:spPr>
      </p:sp>
      <p:sp>
        <p:nvSpPr>
          <p:cNvPr id="56324" name="Rectangle 3"/>
          <p:cNvSpPr>
            <a:spLocks noGrp="1" noChangeArrowheads="1"/>
          </p:cNvSpPr>
          <p:nvPr>
            <p:ph type="body" idx="1"/>
          </p:nvPr>
        </p:nvSpPr>
        <p:spPr>
          <a:noFill/>
          <a:ln/>
        </p:spPr>
        <p:txBody>
          <a:bodyPr/>
          <a:lstStyle/>
          <a:p>
            <a:r>
              <a:rPr lang="en-US" dirty="0" smtClean="0">
                <a:latin typeface="Arial" charset="0"/>
                <a:ea typeface="ＭＳ Ｐゴシック" pitchFamily="-65" charset="-128"/>
              </a:rPr>
              <a:t>Before Cairo, family-planning programs were primarily (but not exclusively) motivated by concerns over population growth and the possible negative implications of population growth for development. Consequently programs focused on demographic impacts such as fertility rates and population growth rates and focused primarily on married women, since that was where most fertility occurred. When most programs began, few services were available, and few women had ever used contraception, so programs focused on making family-planning services more widely available and on contraceptive adoption by new users. Programs were supply-driven; i.e. the theory was that if you made FP services sufficiently widely available women would use them, although they were also typically supported by demand-generation activities promoting the benefits of smaller families. Given the focus on married women, data collection and analysis tended to focus on the characteristics of women, and there was an emphasis on cross-sectional measurement of impacts through the large survey programs such as WFS, and later DHS. Family-planning programs certainly evolved as they matured and this general characterization became less true over time but it serves a general model of traditional, pre-Cairo FP programs here.</a:t>
            </a:r>
          </a:p>
          <a:p>
            <a:endParaRPr lang="en-US" dirty="0" smtClean="0">
              <a:latin typeface="Arial" charset="0"/>
              <a:ea typeface="ＭＳ Ｐゴシック" pitchFamily="-65"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was recently a case-study done of the APHIA II project in Western Kenya at </a:t>
            </a:r>
            <a:r>
              <a:rPr lang="en-US" dirty="0" err="1" smtClean="0"/>
              <a:t>Alupe</a:t>
            </a:r>
            <a:r>
              <a:rPr lang="en-US" dirty="0" smtClean="0"/>
              <a:t> Sub-district Hospital in the town of </a:t>
            </a:r>
            <a:r>
              <a:rPr lang="en-US" dirty="0" err="1" smtClean="0"/>
              <a:t>Busia</a:t>
            </a:r>
            <a:r>
              <a:rPr lang="en-US" dirty="0" smtClean="0"/>
              <a:t>, on the border with Uganda. </a:t>
            </a:r>
          </a:p>
          <a:p>
            <a:r>
              <a:rPr lang="en-US" dirty="0" smtClean="0"/>
              <a:t>HIV services offered  included provider-initiated testing and counseling, prevention of mother-to-child transmission (PMTCT), antiretroviral (ARV) treatment, care, and support. FP services offered include counseling and provision of contraceptive methods, including male and female condoms, combined and progestin-only pills, </a:t>
            </a:r>
            <a:r>
              <a:rPr lang="en-US" dirty="0" err="1" smtClean="0"/>
              <a:t>injectables</a:t>
            </a:r>
            <a:r>
              <a:rPr lang="en-US" dirty="0" smtClean="0"/>
              <a:t> (Depo-Provera), </a:t>
            </a:r>
            <a:r>
              <a:rPr lang="en-US" dirty="0" err="1" smtClean="0"/>
              <a:t>Jadelle</a:t>
            </a:r>
            <a:r>
              <a:rPr lang="en-US" dirty="0" smtClean="0"/>
              <a:t> implants, and male and female sterilization.</a:t>
            </a:r>
          </a:p>
          <a:p>
            <a:endParaRPr lang="en-US" dirty="0"/>
          </a:p>
        </p:txBody>
      </p:sp>
      <p:sp>
        <p:nvSpPr>
          <p:cNvPr id="4" name="Slide Number Placeholder 3"/>
          <p:cNvSpPr>
            <a:spLocks noGrp="1"/>
          </p:cNvSpPr>
          <p:nvPr>
            <p:ph type="sldNum" sz="quarter" idx="10"/>
          </p:nvPr>
        </p:nvSpPr>
        <p:spPr/>
        <p:txBody>
          <a:bodyPr/>
          <a:lstStyle/>
          <a:p>
            <a:pPr>
              <a:defRPr/>
            </a:pPr>
            <a:fld id="{2A63F214-0D5F-41BD-AF58-380D5DA50BDF}"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All women who visit the hospital are assessed for FP needs by being asked about their pregnancy status and current desire for another pregnancy. Women who are not pregnant or seeking to become pregnant are offered FP counseling and methods by a trained nurse or clinical officer. Hospital staff report that, in addition to being screened for FP needs, all patients at the hospital are offered HIV tests if they have not already had one, regardless of the reason for their visit. If the patient is a pregnant woman, she will be enrolled in prenatal care and, if living with HIV, in the PMTCT program.</a:t>
            </a:r>
          </a:p>
          <a:p>
            <a:r>
              <a:rPr lang="en-US" dirty="0" smtClean="0"/>
              <a:t>These multiple FP/HIV/MNCH services are recorded in the Mother &amp; Child Health Booklet, which the mother keeps and brings with her each time she visits the hospital. This allows health workers to scan the pages and note the patient’s history, including when she took an HIV test (and its result), whether she is using an FP method, what immunizations the child has received, and so on.</a:t>
            </a:r>
          </a:p>
          <a:p>
            <a:r>
              <a:rPr lang="en-US" dirty="0" smtClean="0"/>
              <a:t>In addition, </a:t>
            </a:r>
            <a:r>
              <a:rPr lang="en-US" dirty="0" err="1" smtClean="0"/>
              <a:t>Alupe</a:t>
            </a:r>
            <a:r>
              <a:rPr lang="en-US" dirty="0" smtClean="0"/>
              <a:t> hospital has a community outreach and follow-up component that uses community health volunteers. The volunteers make home visits for patient follow-up, refer family members to the hospital if they are sick, and provide counseling on a range of health topics. For people living with HIV, the volunteers also ensure that medications are being taken and will occasionally bring the medications to the home when it is difficult for their clients to reach the hospital. The volunteers offer counseling on FP and refer, but do not provide any contraceptive methods other than male condoms.</a:t>
            </a:r>
          </a:p>
          <a:p>
            <a:r>
              <a:rPr lang="en-US" dirty="0" smtClean="0"/>
              <a:t>The type of FP/HIV integration seen at </a:t>
            </a:r>
            <a:r>
              <a:rPr lang="en-US" dirty="0" err="1" smtClean="0"/>
              <a:t>Alupe</a:t>
            </a:r>
            <a:r>
              <a:rPr lang="en-US" dirty="0" smtClean="0"/>
              <a:t> hospital can best be described as integrated services under one roof, on the same day, by different providers. This is sometimes referred to as integration with </a:t>
            </a:r>
            <a:r>
              <a:rPr lang="en-US" dirty="0" err="1" smtClean="0"/>
              <a:t>intrafacility</a:t>
            </a:r>
            <a:r>
              <a:rPr lang="en-US" dirty="0" smtClean="0"/>
              <a:t> referral. The FP/HIV integration practiced at these facilities also fully incorporates MNCH services. While this is just one case of integrating family planning, it has been confirmed that it is taking place nationwide in MOH facilities, from the hospital level to the dispensary level. </a:t>
            </a:r>
          </a:p>
          <a:p>
            <a:endParaRPr lang="en-US" dirty="0" smtClean="0"/>
          </a:p>
          <a:p>
            <a:r>
              <a:rPr lang="en-US" dirty="0" smtClean="0"/>
              <a:t>Scholl, Edward, and Daniel </a:t>
            </a:r>
            <a:r>
              <a:rPr lang="en-US" dirty="0" err="1" smtClean="0"/>
              <a:t>Cothran</a:t>
            </a:r>
            <a:r>
              <a:rPr lang="en-US" dirty="0" smtClean="0"/>
              <a:t>. 2010. </a:t>
            </a:r>
            <a:r>
              <a:rPr lang="en-US" i="1" dirty="0" smtClean="0"/>
              <a:t>Integrating Family Planning and HIV Services: Programs in Kenya and Ethiopia Lead the Way. Case Study Series. Arlington, VA: USAID’s AIDS Support and Technical Assistance Resources, AIDSTAR-One, Task Order 1. </a:t>
            </a:r>
            <a:endParaRPr lang="en-US" dirty="0" smtClean="0"/>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A63F214-0D5F-41BD-AF58-380D5DA50BDF}"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8908"/>
            <a:fld id="{405457CB-097F-4FB2-A989-A58BB0F7BB1E}" type="slidenum">
              <a:rPr lang="en-US"/>
              <a:pPr defTabSz="928908"/>
              <a:t>52</a:t>
            </a:fld>
            <a:endParaRPr lang="en-US" dirty="0"/>
          </a:p>
        </p:txBody>
      </p:sp>
      <p:sp>
        <p:nvSpPr>
          <p:cNvPr id="99331" name="Rectangle 2"/>
          <p:cNvSpPr>
            <a:spLocks noGrp="1" noRot="1" noChangeAspect="1" noChangeArrowheads="1" noTextEdit="1"/>
          </p:cNvSpPr>
          <p:nvPr>
            <p:ph type="sldImg"/>
          </p:nvPr>
        </p:nvSpPr>
        <p:spPr>
          <a:xfrm>
            <a:off x="1171575" y="695325"/>
            <a:ext cx="4654550" cy="3481388"/>
          </a:xfrm>
          <a:ln/>
        </p:spPr>
      </p:sp>
      <p:sp>
        <p:nvSpPr>
          <p:cNvPr id="99332" name="Rectangle 3"/>
          <p:cNvSpPr>
            <a:spLocks noGrp="1" noChangeArrowheads="1"/>
          </p:cNvSpPr>
          <p:nvPr>
            <p:ph type="body" idx="1"/>
          </p:nvPr>
        </p:nvSpPr>
        <p:spPr>
          <a:noFill/>
          <a:ln/>
        </p:spPr>
        <p:txBody>
          <a:bodyPr/>
          <a:lstStyle/>
          <a:p>
            <a:r>
              <a:rPr lang="en-US" sz="1000" dirty="0" smtClean="0">
                <a:latin typeface="Arial" charset="0"/>
                <a:ea typeface="ＭＳ Ｐゴシック" pitchFamily="-65" charset="-128"/>
              </a:rPr>
              <a:t>For this final exercise, divide up into groups again. Select one of the outcomes of interest of integration FP/HIV integration or an aspect of Quality of Care. Develop a basic input-output-outcome-impact framework for a simple program in your selected program integration area. Suggest 3-6 indicators to monitor your program, and identify the data sources you might need to collect these indicators.</a:t>
            </a:r>
          </a:p>
          <a:p>
            <a:endParaRPr lang="en-US" sz="1000" dirty="0" smtClean="0">
              <a:latin typeface="Arial" charset="0"/>
              <a:ea typeface="ＭＳ Ｐゴシック" pitchFamily="-65" charset="-128"/>
            </a:endParaRPr>
          </a:p>
          <a:p>
            <a:endParaRPr lang="en-US" sz="1000" dirty="0" smtClean="0">
              <a:latin typeface="Arial" charset="0"/>
              <a:ea typeface="ＭＳ Ｐゴシック" pitchFamily="-65" charset="-128"/>
            </a:endParaRPr>
          </a:p>
          <a:p>
            <a:r>
              <a:rPr lang="en-US" sz="1000" dirty="0" smtClean="0">
                <a:latin typeface="Arial" charset="0"/>
                <a:ea typeface="ＭＳ Ｐゴシック" pitchFamily="-65" charset="-128"/>
              </a:rPr>
              <a:t>You have about </a:t>
            </a:r>
            <a:r>
              <a:rPr lang="en-US" sz="1000" b="1" i="1" dirty="0" smtClean="0">
                <a:solidFill>
                  <a:srgbClr val="FF0000"/>
                </a:solidFill>
                <a:latin typeface="Arial" charset="0"/>
                <a:ea typeface="ＭＳ Ｐゴシック" pitchFamily="-65" charset="-128"/>
              </a:rPr>
              <a:t>60</a:t>
            </a:r>
            <a:r>
              <a:rPr lang="en-US" sz="1000" dirty="0" smtClean="0">
                <a:latin typeface="Arial" charset="0"/>
                <a:ea typeface="ＭＳ Ｐゴシック" pitchFamily="-65" charset="-128"/>
              </a:rPr>
              <a:t> minutes for discussion and then we will come back to discuss your framework and indicators. Again, please identify a person from your group to report back  your project and framework. </a:t>
            </a:r>
          </a:p>
          <a:p>
            <a:r>
              <a:rPr lang="en-US" sz="1000" i="1" dirty="0" smtClean="0">
                <a:latin typeface="Arial" charset="0"/>
                <a:ea typeface="ＭＳ Ｐゴシック" pitchFamily="-65" charset="-128"/>
              </a:rPr>
              <a:t>Note to facilitator: Insert amount of time for discussion. Suggest a minimum of 60 minutes with at least 40 minutes for discussion of report back, depending on the number of groups.</a:t>
            </a:r>
          </a:p>
          <a:p>
            <a:endParaRPr lang="en-US" sz="1000" dirty="0" smtClean="0">
              <a:latin typeface="Arial" charset="0"/>
              <a:ea typeface="ＭＳ Ｐゴシック" pitchFamily="-65"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4AC0A97-E620-1A49-8C46-C97CBE1CBAEB}" type="slidenum">
              <a:rPr lang="en-US">
                <a:latin typeface="Arial" pitchFamily="-65" charset="0"/>
              </a:rPr>
              <a:pPr/>
              <a:t>53</a:t>
            </a:fld>
            <a:endParaRPr lang="en-US">
              <a:latin typeface="Arial" pitchFamily="-65"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6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8908"/>
            <a:fld id="{A1874F8D-9066-4A96-9C4A-D7AD7C2984D4}" type="slidenum">
              <a:rPr lang="en-US"/>
              <a:pPr defTabSz="928908"/>
              <a:t>6</a:t>
            </a:fld>
            <a:endParaRPr lang="en-US" dirty="0"/>
          </a:p>
        </p:txBody>
      </p:sp>
      <p:sp>
        <p:nvSpPr>
          <p:cNvPr id="57347" name="Rectangle 2"/>
          <p:cNvSpPr>
            <a:spLocks noGrp="1" noRot="1" noChangeAspect="1" noChangeArrowheads="1" noTextEdit="1"/>
          </p:cNvSpPr>
          <p:nvPr>
            <p:ph type="sldImg"/>
          </p:nvPr>
        </p:nvSpPr>
        <p:spPr>
          <a:xfrm>
            <a:off x="1171575" y="695325"/>
            <a:ext cx="4654550" cy="3481388"/>
          </a:xfrm>
          <a:ln/>
        </p:spPr>
      </p:sp>
      <p:sp>
        <p:nvSpPr>
          <p:cNvPr id="57348" name="Rectangle 3"/>
          <p:cNvSpPr>
            <a:spLocks noGrp="1" noChangeArrowheads="1"/>
          </p:cNvSpPr>
          <p:nvPr>
            <p:ph type="body" idx="1"/>
          </p:nvPr>
        </p:nvSpPr>
        <p:spPr>
          <a:noFill/>
          <a:ln/>
        </p:spPr>
        <p:txBody>
          <a:bodyPr/>
          <a:lstStyle/>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Organized by the UN and UNFPA,</a:t>
            </a:r>
            <a:r>
              <a:rPr lang="en-US" baseline="0" dirty="0" smtClean="0">
                <a:latin typeface="Arial" charset="0"/>
                <a:ea typeface="ＭＳ Ｐゴシック" pitchFamily="-65" charset="-128"/>
              </a:rPr>
              <a:t> t</a:t>
            </a:r>
            <a:r>
              <a:rPr lang="en-US" dirty="0" smtClean="0">
                <a:latin typeface="Arial" charset="0"/>
                <a:ea typeface="ＭＳ Ｐゴシック" pitchFamily="-65" charset="-128"/>
              </a:rPr>
              <a:t>he ICPD in Cairo emphasized FP in the context of a broader definition of reproductive health and included an explicit focus on gender equity and human rights. There was a very explicit move away from demographic motivations for FP and demographic targets toward reproductive choice. The specific objectives that came out of the Cairo ICPD that are associated with FP include:</a:t>
            </a:r>
          </a:p>
          <a:p>
            <a:pPr>
              <a:buFont typeface="Arial" pitchFamily="34" charset="0"/>
              <a:buChar char="•"/>
            </a:pPr>
            <a:r>
              <a:rPr lang="en-US" dirty="0" smtClean="0">
                <a:latin typeface="Arial" charset="0"/>
                <a:ea typeface="ＭＳ Ｐゴシック" pitchFamily="-65" charset="-128"/>
              </a:rPr>
              <a:t>To help couples and individuals meet their reproductive goals</a:t>
            </a:r>
          </a:p>
          <a:p>
            <a:pPr>
              <a:buFont typeface="Arial" pitchFamily="34" charset="0"/>
              <a:buChar char="•"/>
            </a:pPr>
            <a:r>
              <a:rPr lang="en-US" dirty="0" smtClean="0">
                <a:latin typeface="Arial" charset="0"/>
                <a:ea typeface="ＭＳ Ｐゴシック" pitchFamily="-65" charset="-128"/>
              </a:rPr>
              <a:t>To prevent unwanted and high-risk pregnancies</a:t>
            </a:r>
          </a:p>
          <a:p>
            <a:pPr>
              <a:buFont typeface="Arial" pitchFamily="34" charset="0"/>
              <a:buChar char="•"/>
            </a:pPr>
            <a:r>
              <a:rPr lang="en-US" dirty="0" smtClean="0">
                <a:latin typeface="Arial" charset="0"/>
                <a:ea typeface="ＭＳ Ｐゴシック" pitchFamily="-65" charset="-128"/>
              </a:rPr>
              <a:t>To make quality FP services affordable, acceptable, and accessible</a:t>
            </a:r>
          </a:p>
          <a:p>
            <a:pPr>
              <a:buFont typeface="Arial" pitchFamily="34" charset="0"/>
              <a:buChar char="•"/>
            </a:pPr>
            <a:r>
              <a:rPr lang="en-US" dirty="0" smtClean="0">
                <a:latin typeface="Arial" charset="0"/>
                <a:ea typeface="ＭＳ Ｐゴシック" pitchFamily="-65" charset="-128"/>
              </a:rPr>
              <a:t>To improve the quality of FP </a:t>
            </a:r>
            <a:r>
              <a:rPr lang="en-US" sz="1200" dirty="0" smtClean="0">
                <a:ea typeface="ＭＳ Ｐゴシック" pitchFamily="-65" charset="-128"/>
              </a:rPr>
              <a:t>information education communication</a:t>
            </a:r>
            <a:r>
              <a:rPr lang="en-US" dirty="0" smtClean="0">
                <a:latin typeface="Arial" charset="0"/>
                <a:ea typeface="ＭＳ Ｐゴシック" pitchFamily="-65" charset="-128"/>
              </a:rPr>
              <a:t>, </a:t>
            </a:r>
            <a:r>
              <a:rPr lang="en-US" dirty="0" err="1" smtClean="0">
                <a:latin typeface="Arial" charset="0"/>
                <a:ea typeface="ＭＳ Ｐゴシック" pitchFamily="-65" charset="-128"/>
              </a:rPr>
              <a:t>counselling</a:t>
            </a:r>
            <a:r>
              <a:rPr lang="en-US" dirty="0" smtClean="0">
                <a:latin typeface="Arial" charset="0"/>
                <a:ea typeface="ＭＳ Ｐゴシック" pitchFamily="-65" charset="-128"/>
              </a:rPr>
              <a:t> and services</a:t>
            </a:r>
          </a:p>
          <a:p>
            <a:pPr>
              <a:buFont typeface="Arial" pitchFamily="34" charset="0"/>
              <a:buChar char="•"/>
            </a:pPr>
            <a:r>
              <a:rPr lang="en-US" dirty="0" smtClean="0">
                <a:latin typeface="Arial" charset="0"/>
                <a:ea typeface="ＭＳ Ｐゴシック" pitchFamily="-65" charset="-128"/>
              </a:rPr>
              <a:t>To increase the participation and sharing of responsibility of men in FP</a:t>
            </a:r>
          </a:p>
          <a:p>
            <a:pPr>
              <a:buFont typeface="Arial" pitchFamily="34" charset="0"/>
              <a:buChar char="•"/>
            </a:pPr>
            <a:r>
              <a:rPr lang="en-US" dirty="0" smtClean="0">
                <a:latin typeface="Arial" charset="0"/>
                <a:ea typeface="ＭＳ Ｐゴシック" pitchFamily="-65" charset="-128"/>
              </a:rPr>
              <a:t>To promote breastfeeding to enhance birth spacing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Arial" charset="0"/>
                <a:ea typeface="ＭＳ Ｐゴシック" pitchFamily="-65" charset="-128"/>
              </a:rPr>
              <a:t>In 2000, 189 nations made a promise to free people from extreme poverty and multiple deprivations. This pledge became the eight Millennium Development Goals to be achieved by 2015. The United Nations Millennium Declaration, signed in September 2000 commits world leaders to combat poverty, hunger, disease, illiteracy, environmental degradation, and discrimination against women.  The MDGs also provide a framework for the entire international community to work together towards a common end – making sure that human development reaches everyone, everywhere. </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http://www.ippf.org/en/What-we-do/MDG+timeline.htm</a:t>
            </a:r>
          </a:p>
          <a:p>
            <a:r>
              <a:rPr lang="en-US" dirty="0" smtClean="0">
                <a:latin typeface="Arial" charset="0"/>
                <a:ea typeface="ＭＳ Ｐゴシック" pitchFamily="-65" charset="-128"/>
              </a:rPr>
              <a:t>http://www.undp.org/mdg/basics.shtml</a:t>
            </a:r>
          </a:p>
        </p:txBody>
      </p:sp>
      <p:sp>
        <p:nvSpPr>
          <p:cNvPr id="58372" name="Slide Number Placeholder 3"/>
          <p:cNvSpPr>
            <a:spLocks noGrp="1"/>
          </p:cNvSpPr>
          <p:nvPr>
            <p:ph type="sldNum" sz="quarter" idx="5"/>
          </p:nvPr>
        </p:nvSpPr>
        <p:spPr>
          <a:noFill/>
        </p:spPr>
        <p:txBody>
          <a:bodyPr/>
          <a:lstStyle/>
          <a:p>
            <a:pPr defTabSz="928908"/>
            <a:fld id="{638D5573-942F-4104-89CB-98253C411F36}" type="slidenum">
              <a:rPr lang="en-US"/>
              <a:pPr defTabSz="928908"/>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Initially FP and reproductive health were excluded from the 8 goals, which spurred an outcry from many in the international community and in 2006 it was added as target 5.b within the improvement of maternal health</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Overall the MDGs had a broader</a:t>
            </a:r>
            <a:r>
              <a:rPr lang="en-US" baseline="0" dirty="0" smtClean="0">
                <a:latin typeface="Arial" charset="0"/>
                <a:ea typeface="ＭＳ Ｐゴシック" pitchFamily="-65" charset="-128"/>
              </a:rPr>
              <a:t> poverty reduction focus</a:t>
            </a:r>
            <a:endParaRPr lang="en-US" dirty="0" smtClean="0">
              <a:latin typeface="Arial" charset="0"/>
              <a:ea typeface="ＭＳ Ｐゴシック" pitchFamily="-65" charset="-128"/>
            </a:endParaRP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FP dramatically impacts many key MDGs.</a:t>
            </a:r>
            <a:r>
              <a:rPr lang="en-US" baseline="0" dirty="0" smtClean="0">
                <a:latin typeface="Arial" charset="0"/>
                <a:ea typeface="ＭＳ Ｐゴシック" pitchFamily="-65" charset="-128"/>
              </a:rPr>
              <a:t>  For example,</a:t>
            </a:r>
            <a:r>
              <a:rPr lang="en-US" dirty="0" smtClean="0">
                <a:latin typeface="Arial" charset="0"/>
                <a:ea typeface="ＭＳ Ｐゴシック" pitchFamily="-65" charset="-128"/>
              </a:rPr>
              <a:t> </a:t>
            </a:r>
            <a:r>
              <a:rPr lang="en-US" baseline="0" dirty="0" smtClean="0">
                <a:latin typeface="Arial" charset="0"/>
                <a:ea typeface="ＭＳ Ｐゴシック" pitchFamily="-65" charset="-128"/>
              </a:rPr>
              <a:t>support for FP promotes gender equity and</a:t>
            </a:r>
            <a:r>
              <a:rPr lang="en-US" dirty="0" smtClean="0">
                <a:latin typeface="Arial" charset="0"/>
                <a:ea typeface="ＭＳ Ｐゴシック" pitchFamily="-65" charset="-128"/>
              </a:rPr>
              <a:t> empowers women. Unplanned pregnancies interrupt work and career plans. FP also gives women more control and autonomy over their childbearing plans.</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FP improves maternal health. Non-use of FP can result in unintended pregnancy, which</a:t>
            </a:r>
            <a:r>
              <a:rPr lang="en-US" baseline="0" dirty="0" smtClean="0">
                <a:latin typeface="Arial" charset="0"/>
                <a:ea typeface="ＭＳ Ｐゴシック" pitchFamily="-65" charset="-128"/>
              </a:rPr>
              <a:t> can lead to increased exposure to abortion and unsafe delivery, both of which are leading causes of maternal morbidity and mortality in developing countries</a:t>
            </a:r>
            <a:r>
              <a:rPr lang="en-US" dirty="0" smtClean="0">
                <a:latin typeface="Arial" charset="0"/>
                <a:ea typeface="ＭＳ Ｐゴシック" pitchFamily="-65" charset="-128"/>
              </a:rPr>
              <a:t>. By preventing unintended pregnancy, wider FP access reduces the risks associated with abortion or childbearing.</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 FP can prevent HIV. Contraception is the best kept secret in HIV prevention. Women with HIV who have unintended</a:t>
            </a:r>
          </a:p>
          <a:p>
            <a:r>
              <a:rPr lang="en-US" dirty="0" smtClean="0">
                <a:latin typeface="Arial" charset="0"/>
                <a:ea typeface="ＭＳ Ｐゴシック" pitchFamily="-65" charset="-128"/>
              </a:rPr>
              <a:t>pregnancies run the risk of transmitting the virus to their child. Preventing pregnancies among HIV positive women who do not wish to become pregnant reduces HIV-positive births and the number of children needing HIV treatment, care and support</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For more information on the linkages between FP and all 8 MDGs you can read “FP: the essential link to achieving all eight Millennium Development Goals”  by Willard Cates Jr.</a:t>
            </a:r>
          </a:p>
          <a:p>
            <a:endParaRPr lang="en-US" dirty="0" smtClean="0">
              <a:latin typeface="Arial" charset="0"/>
              <a:ea typeface="ＭＳ Ｐゴシック" pitchFamily="-65" charset="-128"/>
            </a:endParaRPr>
          </a:p>
          <a:p>
            <a:r>
              <a:rPr lang="en-US" dirty="0" smtClean="0">
                <a:latin typeface="Arial" charset="0"/>
                <a:ea typeface="ＭＳ Ｐゴシック" pitchFamily="-65" charset="-128"/>
              </a:rPr>
              <a:t>FP: the essential link to achieving all eight Millennium Development Goals., Willard Cates Jr. Family Health International, Durham, NC 27713, USA</a:t>
            </a:r>
          </a:p>
          <a:p>
            <a:endParaRPr lang="en-US" dirty="0" smtClean="0">
              <a:latin typeface="Arial" charset="0"/>
              <a:ea typeface="ＭＳ Ｐゴシック" pitchFamily="-65" charset="-128"/>
            </a:endParaRPr>
          </a:p>
          <a:p>
            <a:endParaRPr lang="en-US" dirty="0" smtClean="0">
              <a:latin typeface="Arial" charset="0"/>
              <a:ea typeface="ＭＳ Ｐゴシック" pitchFamily="-65" charset="-128"/>
            </a:endParaRPr>
          </a:p>
        </p:txBody>
      </p:sp>
      <p:sp>
        <p:nvSpPr>
          <p:cNvPr id="59396" name="Slide Number Placeholder 3"/>
          <p:cNvSpPr>
            <a:spLocks noGrp="1"/>
          </p:cNvSpPr>
          <p:nvPr>
            <p:ph type="sldNum" sz="quarter" idx="5"/>
          </p:nvPr>
        </p:nvSpPr>
        <p:spPr>
          <a:noFill/>
        </p:spPr>
        <p:txBody>
          <a:bodyPr/>
          <a:lstStyle/>
          <a:p>
            <a:pPr defTabSz="928908"/>
            <a:fld id="{2A25BADB-BC23-47AA-BDF9-B9F831C7D0F3}" type="slidenum">
              <a:rPr lang="en-US"/>
              <a:pPr defTabSz="928908"/>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latin typeface="Arial" charset="0"/>
                <a:ea typeface="ＭＳ Ｐゴシック" pitchFamily="-65" charset="-128"/>
              </a:rPr>
              <a:t>On 12 October 2009 the United Nations General Assembly commemorated the 15th anniversary of the </a:t>
            </a:r>
            <a:r>
              <a:rPr lang="en-US" dirty="0" smtClean="0">
                <a:latin typeface="Arial" charset="0"/>
                <a:ea typeface="ＭＳ Ｐゴシック" pitchFamily="-65" charset="-128"/>
                <a:hlinkClick r:id="rId3"/>
              </a:rPr>
              <a:t>International Conference on Population and Development</a:t>
            </a:r>
            <a:r>
              <a:rPr lang="en-US" dirty="0" smtClean="0">
                <a:latin typeface="Arial" charset="0"/>
                <a:ea typeface="ＭＳ Ｐゴシック" pitchFamily="-65" charset="-128"/>
              </a:rPr>
              <a:t>.</a:t>
            </a:r>
          </a:p>
          <a:p>
            <a:r>
              <a:rPr lang="en-US" dirty="0" smtClean="0">
                <a:latin typeface="Arial" charset="0"/>
                <a:ea typeface="ＭＳ Ｐゴシック" pitchFamily="-65" charset="-128"/>
              </a:rPr>
              <a:t>For UNFPA, the agency that was given the lead in carrying out the ICPD vision, the entire year offered opportunities to both look back and move forward toward commitments made in 1994.  Throughout 2009, partnerships were strengthened with the aim of expanding ownership of the ICPD </a:t>
            </a:r>
            <a:r>
              <a:rPr lang="en-US" dirty="0" err="1" smtClean="0">
                <a:latin typeface="Arial" charset="0"/>
                <a:ea typeface="ＭＳ Ｐゴシック" pitchFamily="-65" charset="-128"/>
              </a:rPr>
              <a:t>Programme</a:t>
            </a:r>
            <a:r>
              <a:rPr lang="en-US" dirty="0" smtClean="0">
                <a:latin typeface="Arial" charset="0"/>
                <a:ea typeface="ＭＳ Ｐゴシック" pitchFamily="-65" charset="-128"/>
              </a:rPr>
              <a:t> of Action, and using it as a foundation for achieving the Millennium Development Goals.</a:t>
            </a:r>
          </a:p>
          <a:p>
            <a:r>
              <a:rPr lang="en-US" dirty="0" smtClean="0">
                <a:latin typeface="Arial" charset="0"/>
                <a:ea typeface="ＭＳ Ｐゴシック" pitchFamily="-65" charset="-128"/>
              </a:rPr>
              <a:t>At the</a:t>
            </a:r>
            <a:r>
              <a:rPr lang="en-US" baseline="0" dirty="0" smtClean="0">
                <a:latin typeface="Arial" charset="0"/>
                <a:ea typeface="ＭＳ Ｐゴシック" pitchFamily="-65" charset="-128"/>
              </a:rPr>
              <a:t> completion, UNFPA produced the report Healthy Expectations. </a:t>
            </a:r>
            <a:r>
              <a:rPr lang="en-US" dirty="0" smtClean="0"/>
              <a:t>As the report documents, investment in providing universal modern contraception and maternal and newborn health services would result in large, measurable improvements in health and well-being and reduce poverty and inequity. Moreover, it would more than pay for itself in terms of lives and resources saved and productivity enhanced.</a:t>
            </a:r>
            <a:endParaRPr lang="en-US" dirty="0" smtClean="0">
              <a:latin typeface="Arial" charset="0"/>
              <a:ea typeface="ＭＳ Ｐゴシック" pitchFamily="-65" charset="-128"/>
            </a:endParaRPr>
          </a:p>
          <a:p>
            <a:endParaRPr lang="en-US" dirty="0" smtClean="0">
              <a:latin typeface="Arial" charset="0"/>
              <a:ea typeface="ＭＳ Ｐゴシック" pitchFamily="-65" charset="-128"/>
            </a:endParaRPr>
          </a:p>
          <a:p>
            <a:endParaRPr lang="en-US" dirty="0" smtClean="0">
              <a:latin typeface="Arial" charset="0"/>
              <a:ea typeface="ＭＳ Ｐゴシック" pitchFamily="-65" charset="-128"/>
            </a:endParaRPr>
          </a:p>
        </p:txBody>
      </p:sp>
      <p:sp>
        <p:nvSpPr>
          <p:cNvPr id="60420" name="Slide Number Placeholder 3"/>
          <p:cNvSpPr>
            <a:spLocks noGrp="1"/>
          </p:cNvSpPr>
          <p:nvPr>
            <p:ph type="sldNum" sz="quarter" idx="5"/>
          </p:nvPr>
        </p:nvSpPr>
        <p:spPr>
          <a:noFill/>
        </p:spPr>
        <p:txBody>
          <a:bodyPr/>
          <a:lstStyle/>
          <a:p>
            <a:pPr defTabSz="928908"/>
            <a:fld id="{D9058C32-2F98-4EC3-963D-18858D1545F5}" type="slidenum">
              <a:rPr lang="en-US"/>
              <a:pPr defTabSz="928908"/>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228555"/>
            <a:ext cx="10150475" cy="2361283"/>
          </a:xfrm>
          <a:prstGeom prst="rect">
            <a:avLst/>
          </a:prstGeom>
          <a:solidFill>
            <a:schemeClr val="tx1"/>
          </a:solidFill>
          <a:ln w="9525">
            <a:solidFill>
              <a:schemeClr val="tx1"/>
            </a:solidFill>
            <a:miter lim="800000"/>
            <a:headEnd/>
            <a:tailEnd/>
          </a:ln>
          <a:effectLst/>
        </p:spPr>
        <p:txBody>
          <a:bodyPr wrap="none" lIns="101370" tIns="50685" rIns="101370" bIns="50685" anchor="ctr">
            <a:prstTxWarp prst="textNoShape">
              <a:avLst/>
            </a:prstTxWarp>
          </a:bodyPr>
          <a:lstStyle/>
          <a:p>
            <a:pPr>
              <a:defRPr/>
            </a:pPr>
            <a:endParaRPr lang="en-US">
              <a:latin typeface="Arial" pitchFamily="-105" charset="0"/>
            </a:endParaRPr>
          </a:p>
        </p:txBody>
      </p:sp>
      <p:pic>
        <p:nvPicPr>
          <p:cNvPr id="5" name="Picture 5" descr="Vertical_RGB_600"/>
          <p:cNvPicPr>
            <a:picLocks noChangeAspect="1" noChangeArrowheads="1"/>
          </p:cNvPicPr>
          <p:nvPr/>
        </p:nvPicPr>
        <p:blipFill>
          <a:blip r:embed="rId2"/>
          <a:srcRect/>
          <a:stretch>
            <a:fillRect/>
          </a:stretch>
        </p:blipFill>
        <p:spPr bwMode="auto">
          <a:xfrm>
            <a:off x="2886542" y="5544798"/>
            <a:ext cx="1857396" cy="1517968"/>
          </a:xfrm>
          <a:prstGeom prst="rect">
            <a:avLst/>
          </a:prstGeom>
          <a:noFill/>
          <a:ln w="9525">
            <a:noFill/>
            <a:miter lim="800000"/>
            <a:headEnd/>
            <a:tailEnd/>
          </a:ln>
        </p:spPr>
      </p:pic>
      <p:pic>
        <p:nvPicPr>
          <p:cNvPr id="6" name="Picture 6" descr="logo_2004"/>
          <p:cNvPicPr>
            <a:picLocks noChangeAspect="1" noChangeArrowheads="1"/>
          </p:cNvPicPr>
          <p:nvPr/>
        </p:nvPicPr>
        <p:blipFill>
          <a:blip r:embed="rId3"/>
          <a:srcRect/>
          <a:stretch>
            <a:fillRect/>
          </a:stretch>
        </p:blipFill>
        <p:spPr bwMode="auto">
          <a:xfrm>
            <a:off x="5339573" y="5544798"/>
            <a:ext cx="1607159" cy="1517968"/>
          </a:xfrm>
          <a:prstGeom prst="rect">
            <a:avLst/>
          </a:prstGeom>
          <a:noFill/>
          <a:ln w="9525">
            <a:noFill/>
            <a:miter lim="800000"/>
            <a:headEnd/>
            <a:tailEnd/>
          </a:ln>
        </p:spPr>
      </p:pic>
      <p:sp>
        <p:nvSpPr>
          <p:cNvPr id="4104" name="Rectangle 8"/>
          <p:cNvSpPr>
            <a:spLocks noGrp="1" noChangeArrowheads="1"/>
          </p:cNvSpPr>
          <p:nvPr>
            <p:ph type="ctrTitle" sz="quarter"/>
          </p:nvPr>
        </p:nvSpPr>
        <p:spPr>
          <a:xfrm>
            <a:off x="761286" y="607890"/>
            <a:ext cx="8627904" cy="2417504"/>
          </a:xfrm>
        </p:spPr>
        <p:txBody>
          <a:bodyPr/>
          <a:lstStyle>
            <a:lvl1pPr algn="ctr">
              <a:defRPr sz="4400"/>
            </a:lvl1pPr>
          </a:lstStyle>
          <a:p>
            <a:r>
              <a:rPr lang="en-US" smtClean="0"/>
              <a:t>Click to edit Master title style</a:t>
            </a:r>
            <a:endParaRPr lang="en-US"/>
          </a:p>
        </p:txBody>
      </p:sp>
      <p:sp>
        <p:nvSpPr>
          <p:cNvPr id="4105" name="Rectangle 9"/>
          <p:cNvSpPr>
            <a:spLocks noGrp="1" noChangeArrowheads="1"/>
          </p:cNvSpPr>
          <p:nvPr>
            <p:ph type="subTitle" sz="quarter" idx="1"/>
          </p:nvPr>
        </p:nvSpPr>
        <p:spPr>
          <a:xfrm>
            <a:off x="1522571" y="3404886"/>
            <a:ext cx="7105333" cy="1939625"/>
          </a:xfrm>
        </p:spPr>
        <p:txBody>
          <a:bodyPr/>
          <a:lstStyle>
            <a:lvl1pPr marL="0" indent="0" algn="ctr">
              <a:spcBef>
                <a:spcPct val="0"/>
              </a:spcBef>
              <a:spcAft>
                <a:spcPct val="0"/>
              </a:spcAft>
              <a:buClrTx/>
              <a:buFontTx/>
              <a:buNone/>
              <a:defRPr sz="27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CDBA7F8-36BA-4BDF-95F2-4C34B793F635}" type="slidenum">
              <a:rPr lang="en-US" smtClean="0"/>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9501" y="303946"/>
            <a:ext cx="2153451" cy="58522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5621" y="303946"/>
            <a:ext cx="6294704" cy="58522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BBDE0C3-0A81-4C2C-8C6E-7E8A6DDE01A2}" type="slidenum">
              <a:rPr lang="en-US" smtClean="0"/>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9366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96850" y="1828800"/>
            <a:ext cx="9753600" cy="4876800"/>
          </a:xfrm>
        </p:spPr>
        <p:txBody>
          <a:bodyPr/>
          <a:lstStyle/>
          <a:p>
            <a:pPr lvl="0"/>
            <a:endParaRPr lang="en-US" noProof="0" smtClean="0"/>
          </a:p>
        </p:txBody>
      </p:sp>
      <p:sp>
        <p:nvSpPr>
          <p:cNvPr id="4" name="Rectangle 4"/>
          <p:cNvSpPr>
            <a:spLocks noGrp="1" noChangeArrowheads="1"/>
          </p:cNvSpPr>
          <p:nvPr>
            <p:ph type="dt" sz="half" idx="10"/>
          </p:nvPr>
        </p:nvSpPr>
        <p:spPr>
          <a:xfrm>
            <a:off x="171450" y="6915150"/>
            <a:ext cx="2114550" cy="506413"/>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458F3D-FF18-446F-B3D9-F05081278F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936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6850" y="1828800"/>
            <a:ext cx="4800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49850" y="1828800"/>
            <a:ext cx="4800600" cy="4876800"/>
          </a:xfrm>
        </p:spPr>
        <p:txBody>
          <a:bodyPr/>
          <a:lstStyle/>
          <a:p>
            <a:pPr lvl="0"/>
            <a:endParaRPr lang="en-US" noProof="0" smtClean="0"/>
          </a:p>
        </p:txBody>
      </p:sp>
      <p:sp>
        <p:nvSpPr>
          <p:cNvPr id="5" name="Date Placeholder 4"/>
          <p:cNvSpPr>
            <a:spLocks noGrp="1" noChangeArrowheads="1"/>
          </p:cNvSpPr>
          <p:nvPr>
            <p:ph type="dt" sz="half" idx="10"/>
          </p:nvPr>
        </p:nvSpPr>
        <p:spPr>
          <a:xfrm>
            <a:off x="171450" y="6915150"/>
            <a:ext cx="2114550" cy="506413"/>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435B58-8A8D-4F74-AEE7-6F636772AF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5B77ECC-E3ED-4CAE-B2BB-F162C4AA63B3}" type="slidenum">
              <a:rPr lang="en-US" smtClean="0"/>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817" y="4877174"/>
            <a:ext cx="8627904" cy="150742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1817" y="3216897"/>
            <a:ext cx="8627904" cy="1660277"/>
          </a:xfrm>
        </p:spPr>
        <p:txBody>
          <a:bodyPr anchor="b"/>
          <a:lstStyle>
            <a:lvl1pPr marL="0" indent="0">
              <a:buNone/>
              <a:defRPr sz="2200"/>
            </a:lvl1pPr>
            <a:lvl2pPr marL="506852" indent="0">
              <a:buNone/>
              <a:defRPr sz="2000"/>
            </a:lvl2pPr>
            <a:lvl3pPr marL="1013704" indent="0">
              <a:buNone/>
              <a:defRPr sz="1800"/>
            </a:lvl3pPr>
            <a:lvl4pPr marL="1520556" indent="0">
              <a:buNone/>
              <a:defRPr sz="1600"/>
            </a:lvl4pPr>
            <a:lvl5pPr marL="2027408" indent="0">
              <a:buNone/>
              <a:defRPr sz="1600"/>
            </a:lvl5pPr>
            <a:lvl6pPr marL="2534260" indent="0">
              <a:buNone/>
              <a:defRPr sz="1600"/>
            </a:lvl6pPr>
            <a:lvl7pPr marL="3041112" indent="0">
              <a:buNone/>
              <a:defRPr sz="1600"/>
            </a:lvl7pPr>
            <a:lvl8pPr marL="3547963" indent="0">
              <a:buNone/>
              <a:defRPr sz="1600"/>
            </a:lvl8pPr>
            <a:lvl9pPr marL="4054815" indent="0">
              <a:buNone/>
              <a:defRPr sz="16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4283C8F-15E1-4502-93BC-785A1D8CBCC9}" type="slidenum">
              <a:rPr lang="en-US" smtClean="0"/>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5621" y="1770962"/>
            <a:ext cx="4224078" cy="43852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8875" y="1770962"/>
            <a:ext cx="4224077" cy="43852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58E527D-0484-4BD8-9593-164A50499A88}" type="slidenum">
              <a:rPr lang="en-US" smtClean="0"/>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7524" y="303945"/>
            <a:ext cx="9135428" cy="12649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7524" y="1698930"/>
            <a:ext cx="4484889" cy="708033"/>
          </a:xfrm>
        </p:spPr>
        <p:txBody>
          <a:bodyPr anchor="b"/>
          <a:lstStyle>
            <a:lvl1pPr marL="0" indent="0">
              <a:buNone/>
              <a:defRPr sz="2700" b="1"/>
            </a:lvl1pPr>
            <a:lvl2pPr marL="506852" indent="0">
              <a:buNone/>
              <a:defRPr sz="2200" b="1"/>
            </a:lvl2pPr>
            <a:lvl3pPr marL="1013704" indent="0">
              <a:buNone/>
              <a:defRPr sz="2000" b="1"/>
            </a:lvl3pPr>
            <a:lvl4pPr marL="1520556" indent="0">
              <a:buNone/>
              <a:defRPr sz="1800" b="1"/>
            </a:lvl4pPr>
            <a:lvl5pPr marL="2027408" indent="0">
              <a:buNone/>
              <a:defRPr sz="1800" b="1"/>
            </a:lvl5pPr>
            <a:lvl6pPr marL="2534260" indent="0">
              <a:buNone/>
              <a:defRPr sz="1800" b="1"/>
            </a:lvl6pPr>
            <a:lvl7pPr marL="3041112" indent="0">
              <a:buNone/>
              <a:defRPr sz="1800" b="1"/>
            </a:lvl7pPr>
            <a:lvl8pPr marL="3547963" indent="0">
              <a:buNone/>
              <a:defRPr sz="1800" b="1"/>
            </a:lvl8pPr>
            <a:lvl9pPr marL="405481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7524" y="2406962"/>
            <a:ext cx="4484889"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301" y="1698930"/>
            <a:ext cx="4486651" cy="708033"/>
          </a:xfrm>
        </p:spPr>
        <p:txBody>
          <a:bodyPr anchor="b"/>
          <a:lstStyle>
            <a:lvl1pPr marL="0" indent="0">
              <a:buNone/>
              <a:defRPr sz="2700" b="1"/>
            </a:lvl1pPr>
            <a:lvl2pPr marL="506852" indent="0">
              <a:buNone/>
              <a:defRPr sz="2200" b="1"/>
            </a:lvl2pPr>
            <a:lvl3pPr marL="1013704" indent="0">
              <a:buNone/>
              <a:defRPr sz="2000" b="1"/>
            </a:lvl3pPr>
            <a:lvl4pPr marL="1520556" indent="0">
              <a:buNone/>
              <a:defRPr sz="1800" b="1"/>
            </a:lvl4pPr>
            <a:lvl5pPr marL="2027408" indent="0">
              <a:buNone/>
              <a:defRPr sz="1800" b="1"/>
            </a:lvl5pPr>
            <a:lvl6pPr marL="2534260" indent="0">
              <a:buNone/>
              <a:defRPr sz="1800" b="1"/>
            </a:lvl6pPr>
            <a:lvl7pPr marL="3041112" indent="0">
              <a:buNone/>
              <a:defRPr sz="1800" b="1"/>
            </a:lvl7pPr>
            <a:lvl8pPr marL="3547963" indent="0">
              <a:buNone/>
              <a:defRPr sz="1800" b="1"/>
            </a:lvl8pPr>
            <a:lvl9pPr marL="405481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56301" y="2406962"/>
            <a:ext cx="4486651"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566D07A3-C385-4225-8CFF-A7420E68CBCE}" type="slidenum">
              <a:rPr lang="en-US" smtClean="0"/>
              <a:pPr>
                <a:defRPr/>
              </a:pPr>
              <a:t>‹#›</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66ED129-2095-44A7-805E-675346B8DC57}" type="slidenum">
              <a:rPr lang="en-US" smtClean="0"/>
              <a:pPr>
                <a:defRPr/>
              </a:pPr>
              <a:t>‹#›</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D7F7FAA-5621-41A4-9C59-CC5DA9D1913F}" type="slidenum">
              <a:rPr lang="en-US" smtClean="0"/>
              <a:pPr>
                <a:defRPr/>
              </a:pPr>
              <a:t>‹#›</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524" y="302188"/>
            <a:ext cx="3339436" cy="128605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68554" y="302189"/>
            <a:ext cx="5674397" cy="6477716"/>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7524" y="1588244"/>
            <a:ext cx="3339436" cy="5191661"/>
          </a:xfrm>
        </p:spPr>
        <p:txBody>
          <a:bodyPr/>
          <a:lstStyle>
            <a:lvl1pPr marL="0" indent="0">
              <a:buNone/>
              <a:defRPr sz="1600"/>
            </a:lvl1pPr>
            <a:lvl2pPr marL="506852" indent="0">
              <a:buNone/>
              <a:defRPr sz="1300"/>
            </a:lvl2pPr>
            <a:lvl3pPr marL="1013704" indent="0">
              <a:buNone/>
              <a:defRPr sz="1100"/>
            </a:lvl3pPr>
            <a:lvl4pPr marL="1520556" indent="0">
              <a:buNone/>
              <a:defRPr sz="1000"/>
            </a:lvl4pPr>
            <a:lvl5pPr marL="2027408" indent="0">
              <a:buNone/>
              <a:defRPr sz="1000"/>
            </a:lvl5pPr>
            <a:lvl6pPr marL="2534260" indent="0">
              <a:buNone/>
              <a:defRPr sz="1000"/>
            </a:lvl6pPr>
            <a:lvl7pPr marL="3041112" indent="0">
              <a:buNone/>
              <a:defRPr sz="1000"/>
            </a:lvl7pPr>
            <a:lvl8pPr marL="3547963" indent="0">
              <a:buNone/>
              <a:defRPr sz="1000"/>
            </a:lvl8pPr>
            <a:lvl9pPr marL="4054815" indent="0">
              <a:buNone/>
              <a:defRPr sz="10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CA04173-3149-4316-B0DA-01D57C9D9C1D}" type="slidenum">
              <a:rPr lang="en-US" smtClean="0"/>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564" y="5312887"/>
            <a:ext cx="6090285" cy="627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89564" y="678166"/>
            <a:ext cx="6090285" cy="4553903"/>
          </a:xfrm>
        </p:spPr>
        <p:txBody>
          <a:bodyPr/>
          <a:lstStyle>
            <a:lvl1pPr marL="0" indent="0">
              <a:buNone/>
              <a:defRPr sz="3500"/>
            </a:lvl1pPr>
            <a:lvl2pPr marL="506852" indent="0">
              <a:buNone/>
              <a:defRPr sz="3100"/>
            </a:lvl2pPr>
            <a:lvl3pPr marL="1013704" indent="0">
              <a:buNone/>
              <a:defRPr sz="2700"/>
            </a:lvl3pPr>
            <a:lvl4pPr marL="1520556" indent="0">
              <a:buNone/>
              <a:defRPr sz="2200"/>
            </a:lvl4pPr>
            <a:lvl5pPr marL="2027408" indent="0">
              <a:buNone/>
              <a:defRPr sz="2200"/>
            </a:lvl5pPr>
            <a:lvl6pPr marL="2534260" indent="0">
              <a:buNone/>
              <a:defRPr sz="2200"/>
            </a:lvl6pPr>
            <a:lvl7pPr marL="3041112" indent="0">
              <a:buNone/>
              <a:defRPr sz="2200"/>
            </a:lvl7pPr>
            <a:lvl8pPr marL="3547963" indent="0">
              <a:buNone/>
              <a:defRPr sz="2200"/>
            </a:lvl8pPr>
            <a:lvl9pPr marL="4054815"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89564" y="5940103"/>
            <a:ext cx="6090285" cy="890751"/>
          </a:xfrm>
        </p:spPr>
        <p:txBody>
          <a:bodyPr/>
          <a:lstStyle>
            <a:lvl1pPr marL="0" indent="0">
              <a:buNone/>
              <a:defRPr sz="1600"/>
            </a:lvl1pPr>
            <a:lvl2pPr marL="506852" indent="0">
              <a:buNone/>
              <a:defRPr sz="1300"/>
            </a:lvl2pPr>
            <a:lvl3pPr marL="1013704" indent="0">
              <a:buNone/>
              <a:defRPr sz="1100"/>
            </a:lvl3pPr>
            <a:lvl4pPr marL="1520556" indent="0">
              <a:buNone/>
              <a:defRPr sz="1000"/>
            </a:lvl4pPr>
            <a:lvl5pPr marL="2027408" indent="0">
              <a:buNone/>
              <a:defRPr sz="1000"/>
            </a:lvl5pPr>
            <a:lvl6pPr marL="2534260" indent="0">
              <a:buNone/>
              <a:defRPr sz="1000"/>
            </a:lvl6pPr>
            <a:lvl7pPr marL="3041112" indent="0">
              <a:buNone/>
              <a:defRPr sz="1000"/>
            </a:lvl7pPr>
            <a:lvl8pPr marL="3547963" indent="0">
              <a:buNone/>
              <a:defRPr sz="1000"/>
            </a:lvl8pPr>
            <a:lvl9pPr marL="4054815" indent="0">
              <a:buNone/>
              <a:defRPr sz="10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4E13B8F-034E-4718-8F3D-16D7DDD3B8EC}" type="slidenum">
              <a:rPr lang="en-US" smtClean="0"/>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133D8D"/>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324865"/>
            <a:ext cx="10150475" cy="1264973"/>
          </a:xfrm>
          <a:prstGeom prst="rect">
            <a:avLst/>
          </a:prstGeom>
          <a:solidFill>
            <a:schemeClr val="tx1"/>
          </a:solidFill>
          <a:ln w="9525">
            <a:solidFill>
              <a:schemeClr val="tx1"/>
            </a:solidFill>
            <a:miter lim="800000"/>
            <a:headEnd/>
            <a:tailEnd/>
          </a:ln>
          <a:effectLst/>
        </p:spPr>
        <p:txBody>
          <a:bodyPr wrap="none" lIns="101370" tIns="50685" rIns="101370" bIns="50685" anchor="ctr">
            <a:prstTxWarp prst="textNoShape">
              <a:avLst/>
            </a:prstTxWarp>
          </a:bodyPr>
          <a:lstStyle/>
          <a:p>
            <a:pPr>
              <a:defRPr/>
            </a:pPr>
            <a:endParaRPr lang="en-US">
              <a:latin typeface="Arial" pitchFamily="-105" charset="0"/>
            </a:endParaRPr>
          </a:p>
        </p:txBody>
      </p:sp>
      <p:sp>
        <p:nvSpPr>
          <p:cNvPr id="1027" name="Rectangle 3"/>
          <p:cNvSpPr>
            <a:spLocks noGrp="1" noChangeArrowheads="1"/>
          </p:cNvSpPr>
          <p:nvPr>
            <p:ph type="title"/>
          </p:nvPr>
        </p:nvSpPr>
        <p:spPr bwMode="auto">
          <a:xfrm>
            <a:off x="1025622" y="303945"/>
            <a:ext cx="8617330" cy="1264973"/>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1025622" y="1770962"/>
            <a:ext cx="8617330" cy="438524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7" name="Rectangle 5"/>
          <p:cNvSpPr>
            <a:spLocks noGrp="1" noChangeArrowheads="1"/>
          </p:cNvSpPr>
          <p:nvPr>
            <p:ph type="sldNum" sz="quarter" idx="4"/>
          </p:nvPr>
        </p:nvSpPr>
        <p:spPr bwMode="auto">
          <a:xfrm>
            <a:off x="253762" y="6778147"/>
            <a:ext cx="1184222" cy="52707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100" b="1">
                <a:solidFill>
                  <a:srgbClr val="969696"/>
                </a:solidFill>
                <a:latin typeface="Arial" pitchFamily="-105" charset="0"/>
              </a:defRPr>
            </a:lvl1pPr>
          </a:lstStyle>
          <a:p>
            <a:pPr>
              <a:defRPr/>
            </a:pPr>
            <a:fld id="{917385F3-D81C-428A-B514-D955669F43AA}" type="slidenum">
              <a:rPr lang="en-US" smtClean="0"/>
              <a:pPr>
                <a:defRPr/>
              </a:pPr>
              <a:t>‹#›</a:t>
            </a:fld>
            <a:endParaRPr lang="en-US"/>
          </a:p>
        </p:txBody>
      </p:sp>
      <p:sp>
        <p:nvSpPr>
          <p:cNvPr id="3078" name="Line 6"/>
          <p:cNvSpPr>
            <a:spLocks noChangeShapeType="1"/>
          </p:cNvSpPr>
          <p:nvPr/>
        </p:nvSpPr>
        <p:spPr bwMode="auto">
          <a:xfrm>
            <a:off x="1409788" y="7168180"/>
            <a:ext cx="8402338" cy="0"/>
          </a:xfrm>
          <a:prstGeom prst="line">
            <a:avLst/>
          </a:prstGeom>
          <a:noFill/>
          <a:ln w="9525">
            <a:solidFill>
              <a:schemeClr val="tx1"/>
            </a:solidFill>
            <a:round/>
            <a:headEnd/>
            <a:tailEnd/>
          </a:ln>
          <a:effectLst/>
        </p:spPr>
        <p:txBody>
          <a:bodyPr lIns="101370" tIns="50685" rIns="101370" bIns="50685"/>
          <a:lstStyle/>
          <a:p>
            <a:pPr>
              <a:defRPr/>
            </a:pPr>
            <a:endParaRPr lang="en-US">
              <a:latin typeface="Arial" charset="0"/>
            </a:endParaRPr>
          </a:p>
        </p:txBody>
      </p:sp>
      <p:sp>
        <p:nvSpPr>
          <p:cNvPr id="3079" name="Rectangle 7"/>
          <p:cNvSpPr>
            <a:spLocks noGrp="1" noChangeArrowheads="1"/>
          </p:cNvSpPr>
          <p:nvPr>
            <p:ph type="ftr" sz="quarter" idx="3"/>
          </p:nvPr>
        </p:nvSpPr>
        <p:spPr bwMode="auto">
          <a:xfrm>
            <a:off x="761286" y="6746523"/>
            <a:ext cx="4652301" cy="52707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300" b="1">
                <a:solidFill>
                  <a:srgbClr val="969696"/>
                </a:solidFill>
                <a:latin typeface="Arial" pitchFamily="-105" charset="0"/>
              </a:defRPr>
            </a:lvl1pPr>
          </a:lstStyle>
          <a:p>
            <a:pPr>
              <a:defRPr/>
            </a:pPr>
            <a:endParaRPr lang="en-US"/>
          </a:p>
        </p:txBody>
      </p:sp>
      <p:pic>
        <p:nvPicPr>
          <p:cNvPr id="1032" name="Picture 8" descr="Vertical_RGB_600"/>
          <p:cNvPicPr>
            <a:picLocks noChangeAspect="1" noChangeArrowheads="1"/>
          </p:cNvPicPr>
          <p:nvPr/>
        </p:nvPicPr>
        <p:blipFill>
          <a:blip r:embed="rId15"/>
          <a:srcRect/>
          <a:stretch>
            <a:fillRect/>
          </a:stretch>
        </p:blipFill>
        <p:spPr bwMode="auto">
          <a:xfrm>
            <a:off x="7304466" y="6451363"/>
            <a:ext cx="1238851" cy="1011978"/>
          </a:xfrm>
          <a:prstGeom prst="rect">
            <a:avLst/>
          </a:prstGeom>
          <a:noFill/>
          <a:ln w="9525">
            <a:noFill/>
            <a:miter lim="800000"/>
            <a:headEnd/>
            <a:tailEnd/>
          </a:ln>
        </p:spPr>
      </p:pic>
      <p:pic>
        <p:nvPicPr>
          <p:cNvPr id="1033" name="Picture 9" descr="logo_2004"/>
          <p:cNvPicPr>
            <a:picLocks noChangeAspect="1" noChangeArrowheads="1"/>
          </p:cNvPicPr>
          <p:nvPr/>
        </p:nvPicPr>
        <p:blipFill>
          <a:blip r:embed="rId16"/>
          <a:srcRect/>
          <a:stretch>
            <a:fillRect/>
          </a:stretch>
        </p:blipFill>
        <p:spPr bwMode="auto">
          <a:xfrm>
            <a:off x="8825274" y="6451363"/>
            <a:ext cx="1071439" cy="101197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rtl="0" eaLnBrk="1" fontAlgn="base" hangingPunct="1">
        <a:spcBef>
          <a:spcPct val="0"/>
        </a:spcBef>
        <a:spcAft>
          <a:spcPct val="0"/>
        </a:spcAft>
        <a:defRPr sz="40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4000" b="1">
          <a:solidFill>
            <a:schemeClr val="tx1"/>
          </a:solidFill>
          <a:latin typeface="Arial" charset="0"/>
          <a:ea typeface="ＭＳ Ｐゴシック" pitchFamily="-65" charset="-128"/>
          <a:cs typeface="ＭＳ Ｐゴシック" pitchFamily="-65" charset="-128"/>
        </a:defRPr>
      </a:lvl2pPr>
      <a:lvl3pPr algn="l" rtl="0" eaLnBrk="1" fontAlgn="base" hangingPunct="1">
        <a:spcBef>
          <a:spcPct val="0"/>
        </a:spcBef>
        <a:spcAft>
          <a:spcPct val="0"/>
        </a:spcAft>
        <a:defRPr sz="4000" b="1">
          <a:solidFill>
            <a:schemeClr val="tx1"/>
          </a:solidFill>
          <a:latin typeface="Arial" charset="0"/>
          <a:ea typeface="ＭＳ Ｐゴシック" pitchFamily="-65" charset="-128"/>
          <a:cs typeface="ＭＳ Ｐゴシック" pitchFamily="-65" charset="-128"/>
        </a:defRPr>
      </a:lvl3pPr>
      <a:lvl4pPr algn="l" rtl="0" eaLnBrk="1" fontAlgn="base" hangingPunct="1">
        <a:spcBef>
          <a:spcPct val="0"/>
        </a:spcBef>
        <a:spcAft>
          <a:spcPct val="0"/>
        </a:spcAft>
        <a:defRPr sz="4000" b="1">
          <a:solidFill>
            <a:schemeClr val="tx1"/>
          </a:solidFill>
          <a:latin typeface="Arial" charset="0"/>
          <a:ea typeface="ＭＳ Ｐゴシック" pitchFamily="-65" charset="-128"/>
          <a:cs typeface="ＭＳ Ｐゴシック" pitchFamily="-65" charset="-128"/>
        </a:defRPr>
      </a:lvl4pPr>
      <a:lvl5pPr algn="l" rtl="0" eaLnBrk="1" fontAlgn="base" hangingPunct="1">
        <a:spcBef>
          <a:spcPct val="0"/>
        </a:spcBef>
        <a:spcAft>
          <a:spcPct val="0"/>
        </a:spcAft>
        <a:defRPr sz="4000" b="1">
          <a:solidFill>
            <a:schemeClr val="tx1"/>
          </a:solidFill>
          <a:latin typeface="Arial" charset="0"/>
          <a:ea typeface="ＭＳ Ｐゴシック" pitchFamily="-65" charset="-128"/>
          <a:cs typeface="ＭＳ Ｐゴシック" pitchFamily="-65" charset="-128"/>
        </a:defRPr>
      </a:lvl5pPr>
      <a:lvl6pPr marL="506852" algn="l" rtl="0" eaLnBrk="1" fontAlgn="base" hangingPunct="1">
        <a:spcBef>
          <a:spcPct val="0"/>
        </a:spcBef>
        <a:spcAft>
          <a:spcPct val="0"/>
        </a:spcAft>
        <a:defRPr sz="4000" b="1">
          <a:solidFill>
            <a:schemeClr val="tx1"/>
          </a:solidFill>
          <a:latin typeface="Arial" charset="0"/>
        </a:defRPr>
      </a:lvl6pPr>
      <a:lvl7pPr marL="1013704" algn="l" rtl="0" eaLnBrk="1" fontAlgn="base" hangingPunct="1">
        <a:spcBef>
          <a:spcPct val="0"/>
        </a:spcBef>
        <a:spcAft>
          <a:spcPct val="0"/>
        </a:spcAft>
        <a:defRPr sz="4000" b="1">
          <a:solidFill>
            <a:schemeClr val="tx1"/>
          </a:solidFill>
          <a:latin typeface="Arial" charset="0"/>
        </a:defRPr>
      </a:lvl7pPr>
      <a:lvl8pPr marL="1520556" algn="l" rtl="0" eaLnBrk="1" fontAlgn="base" hangingPunct="1">
        <a:spcBef>
          <a:spcPct val="0"/>
        </a:spcBef>
        <a:spcAft>
          <a:spcPct val="0"/>
        </a:spcAft>
        <a:defRPr sz="4000" b="1">
          <a:solidFill>
            <a:schemeClr val="tx1"/>
          </a:solidFill>
          <a:latin typeface="Arial" charset="0"/>
        </a:defRPr>
      </a:lvl8pPr>
      <a:lvl9pPr marL="2027408" algn="l" rtl="0" eaLnBrk="1" fontAlgn="base" hangingPunct="1">
        <a:spcBef>
          <a:spcPct val="0"/>
        </a:spcBef>
        <a:spcAft>
          <a:spcPct val="0"/>
        </a:spcAft>
        <a:defRPr sz="4000" b="1">
          <a:solidFill>
            <a:schemeClr val="tx1"/>
          </a:solidFill>
          <a:latin typeface="Arial" charset="0"/>
        </a:defRPr>
      </a:lvl9pPr>
    </p:titleStyle>
    <p:bodyStyle>
      <a:lvl1pPr marL="380139" indent="-380139" algn="l" rtl="0" eaLnBrk="1" fontAlgn="base" hangingPunct="1">
        <a:spcBef>
          <a:spcPct val="20000"/>
        </a:spcBef>
        <a:spcAft>
          <a:spcPct val="20000"/>
        </a:spcAft>
        <a:buClr>
          <a:schemeClr val="hlink"/>
        </a:buClr>
        <a:buFont typeface="Wingdings" pitchFamily="-65" charset="2"/>
        <a:buChar char="§"/>
        <a:defRPr sz="2900">
          <a:solidFill>
            <a:schemeClr val="tx1"/>
          </a:solidFill>
          <a:latin typeface="+mn-lt"/>
          <a:ea typeface="ＭＳ Ｐゴシック" pitchFamily="-65" charset="-128"/>
          <a:cs typeface="ＭＳ Ｐゴシック" pitchFamily="-65" charset="-128"/>
        </a:defRPr>
      </a:lvl1pPr>
      <a:lvl2pPr marL="823634" indent="-316782" algn="l" rtl="0" eaLnBrk="1" fontAlgn="base" hangingPunct="1">
        <a:spcBef>
          <a:spcPct val="20000"/>
        </a:spcBef>
        <a:spcAft>
          <a:spcPct val="20000"/>
        </a:spcAft>
        <a:buClr>
          <a:schemeClr val="hlink"/>
        </a:buClr>
        <a:buFont typeface="Wingdings" pitchFamily="-65" charset="2"/>
        <a:buChar char="§"/>
        <a:defRPr sz="2700">
          <a:solidFill>
            <a:schemeClr val="tx1"/>
          </a:solidFill>
          <a:latin typeface="+mn-lt"/>
          <a:ea typeface="ＭＳ Ｐゴシック" pitchFamily="-105" charset="-128"/>
        </a:defRPr>
      </a:lvl2pPr>
      <a:lvl3pPr marL="1267130" indent="-253426" algn="l" rtl="0" eaLnBrk="1" fontAlgn="base" hangingPunct="1">
        <a:spcBef>
          <a:spcPct val="20000"/>
        </a:spcBef>
        <a:spcAft>
          <a:spcPct val="20000"/>
        </a:spcAft>
        <a:buClr>
          <a:schemeClr val="hlink"/>
        </a:buClr>
        <a:buFont typeface="Wingdings" pitchFamily="-65" charset="2"/>
        <a:buChar char="§"/>
        <a:defRPr sz="2400">
          <a:solidFill>
            <a:schemeClr val="tx1"/>
          </a:solidFill>
          <a:latin typeface="+mn-lt"/>
          <a:ea typeface="ＭＳ Ｐゴシック" pitchFamily="-105" charset="-128"/>
        </a:defRPr>
      </a:lvl3pPr>
      <a:lvl4pPr marL="1773982" indent="-253426" algn="l" rtl="0" eaLnBrk="1" fontAlgn="base" hangingPunct="1">
        <a:spcBef>
          <a:spcPct val="20000"/>
        </a:spcBef>
        <a:spcAft>
          <a:spcPct val="20000"/>
        </a:spcAft>
        <a:buClr>
          <a:schemeClr val="hlink"/>
        </a:buClr>
        <a:buFont typeface="Wingdings" pitchFamily="-65" charset="2"/>
        <a:buChar char="§"/>
        <a:defRPr sz="2400">
          <a:solidFill>
            <a:schemeClr val="tx1"/>
          </a:solidFill>
          <a:latin typeface="+mn-lt"/>
          <a:ea typeface="ＭＳ Ｐゴシック" pitchFamily="-105" charset="-128"/>
        </a:defRPr>
      </a:lvl4pPr>
      <a:lvl5pPr marL="2280834" indent="-253426" algn="l" rtl="0" eaLnBrk="1" fontAlgn="base" hangingPunct="1">
        <a:spcBef>
          <a:spcPct val="20000"/>
        </a:spcBef>
        <a:spcAft>
          <a:spcPct val="20000"/>
        </a:spcAft>
        <a:buClr>
          <a:schemeClr val="hlink"/>
        </a:buClr>
        <a:buFont typeface="Wingdings" pitchFamily="-65" charset="2"/>
        <a:buChar char="§"/>
        <a:defRPr sz="2400">
          <a:solidFill>
            <a:schemeClr val="tx1"/>
          </a:solidFill>
          <a:latin typeface="+mn-lt"/>
          <a:ea typeface="ＭＳ Ｐゴシック" pitchFamily="-105" charset="-128"/>
        </a:defRPr>
      </a:lvl5pPr>
      <a:lvl6pPr marL="2787686" indent="-253426" algn="l" rtl="0" eaLnBrk="1" fontAlgn="base" hangingPunct="1">
        <a:spcBef>
          <a:spcPct val="20000"/>
        </a:spcBef>
        <a:spcAft>
          <a:spcPct val="20000"/>
        </a:spcAft>
        <a:buClr>
          <a:schemeClr val="hlink"/>
        </a:buClr>
        <a:buFont typeface="Wingdings" pitchFamily="2" charset="2"/>
        <a:buChar char="§"/>
        <a:defRPr sz="2400">
          <a:solidFill>
            <a:schemeClr val="tx1"/>
          </a:solidFill>
          <a:latin typeface="+mn-lt"/>
        </a:defRPr>
      </a:lvl6pPr>
      <a:lvl7pPr marL="3294537" indent="-253426" algn="l" rtl="0" eaLnBrk="1" fontAlgn="base" hangingPunct="1">
        <a:spcBef>
          <a:spcPct val="20000"/>
        </a:spcBef>
        <a:spcAft>
          <a:spcPct val="20000"/>
        </a:spcAft>
        <a:buClr>
          <a:schemeClr val="hlink"/>
        </a:buClr>
        <a:buFont typeface="Wingdings" pitchFamily="2" charset="2"/>
        <a:buChar char="§"/>
        <a:defRPr sz="2400">
          <a:solidFill>
            <a:schemeClr val="tx1"/>
          </a:solidFill>
          <a:latin typeface="+mn-lt"/>
        </a:defRPr>
      </a:lvl7pPr>
      <a:lvl8pPr marL="3801389" indent="-253426" algn="l" rtl="0" eaLnBrk="1" fontAlgn="base" hangingPunct="1">
        <a:spcBef>
          <a:spcPct val="20000"/>
        </a:spcBef>
        <a:spcAft>
          <a:spcPct val="20000"/>
        </a:spcAft>
        <a:buClr>
          <a:schemeClr val="hlink"/>
        </a:buClr>
        <a:buFont typeface="Wingdings" pitchFamily="2" charset="2"/>
        <a:buChar char="§"/>
        <a:defRPr sz="2400">
          <a:solidFill>
            <a:schemeClr val="tx1"/>
          </a:solidFill>
          <a:latin typeface="+mn-lt"/>
        </a:defRPr>
      </a:lvl8pPr>
      <a:lvl9pPr marL="4308241" indent="-253426" algn="l" rtl="0" eaLnBrk="1" fontAlgn="base" hangingPunct="1">
        <a:spcBef>
          <a:spcPct val="20000"/>
        </a:spcBef>
        <a:spcAft>
          <a:spcPct val="20000"/>
        </a:spcAft>
        <a:buClr>
          <a:schemeClr val="hlink"/>
        </a:buClr>
        <a:buFont typeface="Wingdings" pitchFamily="2" charset="2"/>
        <a:buChar char="§"/>
        <a:defRPr sz="2400">
          <a:solidFill>
            <a:schemeClr val="tx1"/>
          </a:solidFill>
          <a:latin typeface="+mn-lt"/>
        </a:defRPr>
      </a:lvl9pPr>
    </p:bodyStyle>
    <p:otherStyle>
      <a:defPPr>
        <a:defRPr lang="en-US"/>
      </a:defPPr>
      <a:lvl1pPr marL="0" algn="l" defTabSz="1013704" rtl="0" eaLnBrk="1" latinLnBrk="0" hangingPunct="1">
        <a:defRPr sz="2000" kern="1200">
          <a:solidFill>
            <a:schemeClr val="tx1"/>
          </a:solidFill>
          <a:latin typeface="+mn-lt"/>
          <a:ea typeface="+mn-ea"/>
          <a:cs typeface="+mn-cs"/>
        </a:defRPr>
      </a:lvl1pPr>
      <a:lvl2pPr marL="506852" algn="l" defTabSz="1013704" rtl="0" eaLnBrk="1" latinLnBrk="0" hangingPunct="1">
        <a:defRPr sz="2000" kern="1200">
          <a:solidFill>
            <a:schemeClr val="tx1"/>
          </a:solidFill>
          <a:latin typeface="+mn-lt"/>
          <a:ea typeface="+mn-ea"/>
          <a:cs typeface="+mn-cs"/>
        </a:defRPr>
      </a:lvl2pPr>
      <a:lvl3pPr marL="1013704" algn="l" defTabSz="1013704" rtl="0" eaLnBrk="1" latinLnBrk="0" hangingPunct="1">
        <a:defRPr sz="2000" kern="1200">
          <a:solidFill>
            <a:schemeClr val="tx1"/>
          </a:solidFill>
          <a:latin typeface="+mn-lt"/>
          <a:ea typeface="+mn-ea"/>
          <a:cs typeface="+mn-cs"/>
        </a:defRPr>
      </a:lvl3pPr>
      <a:lvl4pPr marL="1520556" algn="l" defTabSz="1013704" rtl="0" eaLnBrk="1" latinLnBrk="0" hangingPunct="1">
        <a:defRPr sz="2000" kern="1200">
          <a:solidFill>
            <a:schemeClr val="tx1"/>
          </a:solidFill>
          <a:latin typeface="+mn-lt"/>
          <a:ea typeface="+mn-ea"/>
          <a:cs typeface="+mn-cs"/>
        </a:defRPr>
      </a:lvl4pPr>
      <a:lvl5pPr marL="2027408" algn="l" defTabSz="1013704" rtl="0" eaLnBrk="1" latinLnBrk="0" hangingPunct="1">
        <a:defRPr sz="2000" kern="1200">
          <a:solidFill>
            <a:schemeClr val="tx1"/>
          </a:solidFill>
          <a:latin typeface="+mn-lt"/>
          <a:ea typeface="+mn-ea"/>
          <a:cs typeface="+mn-cs"/>
        </a:defRPr>
      </a:lvl5pPr>
      <a:lvl6pPr marL="2534260" algn="l" defTabSz="1013704" rtl="0" eaLnBrk="1" latinLnBrk="0" hangingPunct="1">
        <a:defRPr sz="2000" kern="1200">
          <a:solidFill>
            <a:schemeClr val="tx1"/>
          </a:solidFill>
          <a:latin typeface="+mn-lt"/>
          <a:ea typeface="+mn-ea"/>
          <a:cs typeface="+mn-cs"/>
        </a:defRPr>
      </a:lvl6pPr>
      <a:lvl7pPr marL="3041112" algn="l" defTabSz="1013704" rtl="0" eaLnBrk="1" latinLnBrk="0" hangingPunct="1">
        <a:defRPr sz="2000" kern="1200">
          <a:solidFill>
            <a:schemeClr val="tx1"/>
          </a:solidFill>
          <a:latin typeface="+mn-lt"/>
          <a:ea typeface="+mn-ea"/>
          <a:cs typeface="+mn-cs"/>
        </a:defRPr>
      </a:lvl7pPr>
      <a:lvl8pPr marL="3547963" algn="l" defTabSz="1013704" rtl="0" eaLnBrk="1" latinLnBrk="0" hangingPunct="1">
        <a:defRPr sz="2000" kern="1200">
          <a:solidFill>
            <a:schemeClr val="tx1"/>
          </a:solidFill>
          <a:latin typeface="+mn-lt"/>
          <a:ea typeface="+mn-ea"/>
          <a:cs typeface="+mn-cs"/>
        </a:defRPr>
      </a:lvl8pPr>
      <a:lvl9pPr marL="4054815" algn="l" defTabSz="101370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diagramLayout" Target="../diagrams/layout7.xml"/><Relationship Id="rId5" Type="http://schemas.openxmlformats.org/officeDocument/2006/relationships/diagramQuickStyle" Target="../diagrams/quickStyle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7.xml"/><Relationship Id="rId6"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4" Type="http://schemas.openxmlformats.org/officeDocument/2006/relationships/diagramLayout" Target="../diagrams/layout8.xml"/><Relationship Id="rId5" Type="http://schemas.openxmlformats.org/officeDocument/2006/relationships/diagramQuickStyle" Target="../diagrams/quickStyle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8.xml"/><Relationship Id="rId6"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diagramLayout" Target="../diagrams/layout9.xml"/><Relationship Id="rId5" Type="http://schemas.openxmlformats.org/officeDocument/2006/relationships/diagramQuickStyle" Target="../diagrams/quickStyle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diagramData" Target="../diagrams/data9.xml"/><Relationship Id="rId6" Type="http://schemas.openxmlformats.org/officeDocument/2006/relationships/diagramColors" Target="../diagrams/colors9.xml"/></Relationships>
</file>

<file path=ppt/slides/_rels/slide15.xml.rels><?xml version="1.0" encoding="UTF-8" standalone="yes"?>
<Relationships xmlns="http://schemas.openxmlformats.org/package/2006/relationships"><Relationship Id="rId4" Type="http://schemas.openxmlformats.org/officeDocument/2006/relationships/diagramLayout" Target="../diagrams/layout10.xml"/><Relationship Id="rId5" Type="http://schemas.openxmlformats.org/officeDocument/2006/relationships/diagramQuickStyle" Target="../diagrams/quickStyle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diagramData" Target="../diagrams/data10.xml"/><Relationship Id="rId6"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cpc.unc.edu/measure/prh/rh_indicator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0.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4"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4" Type="http://schemas.openxmlformats.org/officeDocument/2006/relationships/diagramLayout" Target="../diagrams/layout6.xml"/><Relationship Id="rId5" Type="http://schemas.openxmlformats.org/officeDocument/2006/relationships/diagramQuickStyle" Target="../diagrams/quickStyle6.xm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6.xml"/><Relationship Id="rId6"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p:txBody>
          <a:bodyPr/>
          <a:lstStyle/>
          <a:p>
            <a:r>
              <a:rPr lang="en-US" sz="4300" dirty="0" smtClean="0">
                <a:ea typeface="ＭＳ Ｐゴシック" pitchFamily="-65" charset="-128"/>
              </a:rPr>
              <a:t>Monitoring and Evaluation:</a:t>
            </a:r>
            <a:br>
              <a:rPr lang="en-US" sz="4300" dirty="0" smtClean="0">
                <a:ea typeface="ＭＳ Ｐゴシック" pitchFamily="-65" charset="-128"/>
              </a:rPr>
            </a:br>
            <a:r>
              <a:rPr lang="en-US" sz="4300" dirty="0" smtClean="0">
                <a:ea typeface="ＭＳ Ｐゴシック" pitchFamily="-65" charset="-128"/>
              </a:rPr>
              <a:t> </a:t>
            </a:r>
            <a:r>
              <a:rPr lang="en-US" sz="4000" dirty="0" smtClean="0">
                <a:ea typeface="ＭＳ Ｐゴシック" pitchFamily="-65" charset="-128"/>
              </a:rPr>
              <a:t>Family Planning Programs</a:t>
            </a:r>
          </a:p>
        </p:txBody>
      </p:sp>
      <p:sp>
        <p:nvSpPr>
          <p:cNvPr id="8195" name="Rectangle 3"/>
          <p:cNvSpPr>
            <a:spLocks noGrp="1" noChangeArrowheads="1"/>
          </p:cNvSpPr>
          <p:nvPr>
            <p:ph type="subTitle" sz="quarter" idx="1"/>
          </p:nvPr>
        </p:nvSpPr>
        <p:spPr>
          <a:xfrm>
            <a:off x="1522413" y="3879850"/>
            <a:ext cx="7105650" cy="1938338"/>
          </a:xfrm>
        </p:spPr>
        <p:txBody>
          <a:bodyPr/>
          <a:lstStyle/>
          <a:p>
            <a:endParaRPr lang="en-US" b="1" smtClean="0">
              <a:ea typeface="ＭＳ Ｐゴシック" pitchFamily="-65" charset="-128"/>
            </a:endParaRPr>
          </a:p>
          <a:p>
            <a:endParaRPr lang="en-US" smtClean="0">
              <a:ea typeface="ＭＳ Ｐゴシック" pitchFamily="-65"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55637" y="1051719"/>
            <a:ext cx="9296400" cy="4876800"/>
          </a:xfrm>
        </p:spPr>
        <p:txBody>
          <a:bodyPr/>
          <a:lstStyle/>
          <a:p>
            <a:pPr>
              <a:buNone/>
            </a:pPr>
            <a:endParaRPr lang="en-US" sz="2400" dirty="0" smtClean="0">
              <a:ea typeface="ＭＳ Ｐゴシック" pitchFamily="-65" charset="-128"/>
            </a:endParaRPr>
          </a:p>
          <a:p>
            <a:r>
              <a:rPr lang="en-US" sz="2400" dirty="0" smtClean="0">
                <a:ea typeface="ＭＳ Ｐゴシック" pitchFamily="-65" charset="-128"/>
              </a:rPr>
              <a:t>FP greatly influences all MDGs especially:</a:t>
            </a:r>
          </a:p>
          <a:p>
            <a:pPr lvl="1"/>
            <a:r>
              <a:rPr lang="en-US" sz="2400" dirty="0" smtClean="0">
                <a:ea typeface="ＭＳ Ｐゴシック" pitchFamily="-65" charset="-128"/>
              </a:rPr>
              <a:t>Goal 3: Promote gender equality and empower women</a:t>
            </a:r>
          </a:p>
          <a:p>
            <a:pPr lvl="1"/>
            <a:r>
              <a:rPr lang="en-US" sz="2400" dirty="0" smtClean="0">
                <a:ea typeface="ＭＳ Ｐゴシック" pitchFamily="-65" charset="-128"/>
              </a:rPr>
              <a:t>Goal 5: Improve maternal health</a:t>
            </a:r>
          </a:p>
          <a:p>
            <a:pPr lvl="1"/>
            <a:r>
              <a:rPr lang="en-US" sz="2400" dirty="0" smtClean="0">
                <a:ea typeface="ＭＳ Ｐゴシック" pitchFamily="-65" charset="-128"/>
              </a:rPr>
              <a:t>Goal 6: Combat HIV/AIDS, malaria, and other diseases</a:t>
            </a:r>
          </a:p>
        </p:txBody>
      </p:sp>
      <p:sp>
        <p:nvSpPr>
          <p:cNvPr id="15363" name="Rectangle 2"/>
          <p:cNvSpPr txBox="1">
            <a:spLocks noChangeArrowheads="1"/>
          </p:cNvSpPr>
          <p:nvPr/>
        </p:nvSpPr>
        <p:spPr bwMode="auto">
          <a:xfrm>
            <a:off x="579437" y="213519"/>
            <a:ext cx="9144000" cy="1265237"/>
          </a:xfrm>
          <a:prstGeom prst="rect">
            <a:avLst/>
          </a:prstGeom>
          <a:noFill/>
          <a:ln w="9525">
            <a:noFill/>
            <a:miter lim="800000"/>
            <a:headEnd/>
            <a:tailEnd/>
          </a:ln>
        </p:spPr>
        <p:txBody>
          <a:bodyPr lIns="101370" tIns="50685" rIns="101370" bIns="50685" anchor="ctr"/>
          <a:lstStyle/>
          <a:p>
            <a:pPr defTabSz="1014413"/>
            <a:r>
              <a:rPr lang="en-US" sz="4000" b="1" dirty="0" smtClean="0">
                <a:solidFill>
                  <a:srgbClr val="FFFFFF"/>
                </a:solidFill>
              </a:rPr>
              <a:t>Kampala Conference </a:t>
            </a:r>
            <a:r>
              <a:rPr lang="en-US" sz="4000" b="1" i="1" dirty="0" err="1" smtClean="0">
                <a:solidFill>
                  <a:srgbClr val="FFFFFF"/>
                </a:solidFill>
              </a:rPr>
              <a:t>Con’t</a:t>
            </a:r>
            <a:endParaRPr lang="en-US" sz="4000" b="1" i="1" dirty="0">
              <a:solidFill>
                <a:srgbClr val="FFFFFF"/>
              </a:solidFill>
            </a:endParaRPr>
          </a:p>
        </p:txBody>
      </p:sp>
      <p:graphicFrame>
        <p:nvGraphicFramePr>
          <p:cNvPr id="6" name="Content Placeholder 3"/>
          <p:cNvGraphicFramePr>
            <a:graphicFrameLocks/>
          </p:cNvGraphicFramePr>
          <p:nvPr/>
        </p:nvGraphicFramePr>
        <p:xfrm>
          <a:off x="1265237" y="3871119"/>
          <a:ext cx="7772400" cy="18137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9437" y="289719"/>
            <a:ext cx="8617330" cy="976374"/>
          </a:xfrm>
        </p:spPr>
        <p:txBody>
          <a:bodyPr/>
          <a:lstStyle/>
          <a:p>
            <a:r>
              <a:rPr lang="en-US" sz="3600" dirty="0" smtClean="0">
                <a:ea typeface="ＭＳ Ｐゴシック" pitchFamily="-65" charset="-128"/>
              </a:rPr>
              <a:t>Current Focus in FP</a:t>
            </a:r>
          </a:p>
        </p:txBody>
      </p:sp>
      <p:sp>
        <p:nvSpPr>
          <p:cNvPr id="16387" name="Content Placeholder 2"/>
          <p:cNvSpPr>
            <a:spLocks noGrp="1"/>
          </p:cNvSpPr>
          <p:nvPr>
            <p:ph idx="1"/>
          </p:nvPr>
        </p:nvSpPr>
        <p:spPr>
          <a:xfrm>
            <a:off x="655638" y="1356519"/>
            <a:ext cx="8991599" cy="4114800"/>
          </a:xfrm>
        </p:spPr>
        <p:txBody>
          <a:bodyPr/>
          <a:lstStyle/>
          <a:p>
            <a:pPr lvl="0"/>
            <a:r>
              <a:rPr lang="en-US" sz="2400" dirty="0" smtClean="0"/>
              <a:t>Increased integration of FP into other health services</a:t>
            </a:r>
          </a:p>
          <a:p>
            <a:pPr lvl="0"/>
            <a:r>
              <a:rPr lang="en-US" sz="2400" dirty="0" smtClean="0"/>
              <a:t>Scale-up of current FP programs that we know are effective</a:t>
            </a:r>
          </a:p>
          <a:p>
            <a:pPr lvl="0"/>
            <a:r>
              <a:rPr lang="en-US" sz="2400" dirty="0" smtClean="0"/>
              <a:t>Access for all women</a:t>
            </a:r>
          </a:p>
          <a:p>
            <a:pPr lvl="0"/>
            <a:r>
              <a:rPr lang="en-US" sz="2400" dirty="0" smtClean="0"/>
              <a:t>FP as a means of poverty reduction elated to several MDGs</a:t>
            </a:r>
          </a:p>
          <a:p>
            <a:r>
              <a:rPr lang="en-US" sz="2400" dirty="0" smtClean="0">
                <a:ea typeface="ＭＳ Ｐゴシック" pitchFamily="-65" charset="-128"/>
              </a:rPr>
              <a:t>ICPD still a cornerstone</a:t>
            </a:r>
          </a:p>
        </p:txBody>
      </p:sp>
      <p:graphicFrame>
        <p:nvGraphicFramePr>
          <p:cNvPr id="4" name="Content Placeholder 3"/>
          <p:cNvGraphicFramePr>
            <a:graphicFrameLocks/>
          </p:cNvGraphicFramePr>
          <p:nvPr/>
        </p:nvGraphicFramePr>
        <p:xfrm>
          <a:off x="1265237" y="4023519"/>
          <a:ext cx="7772400" cy="18137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518319"/>
            <a:ext cx="9113837" cy="1600200"/>
          </a:xfrm>
        </p:spPr>
        <p:txBody>
          <a:bodyPr/>
          <a:lstStyle/>
          <a:p>
            <a:r>
              <a:rPr lang="en-US" sz="3600" dirty="0" smtClean="0">
                <a:ea typeface="ＭＳ Ｐゴシック" pitchFamily="-65" charset="-128"/>
              </a:rPr>
              <a:t>Exercise 1: Implications of Global </a:t>
            </a:r>
            <a:r>
              <a:rPr lang="en-US" sz="3600" dirty="0" smtClean="0"/>
              <a:t>P</a:t>
            </a:r>
            <a:r>
              <a:rPr lang="en-US" sz="3600" dirty="0" smtClean="0">
                <a:ea typeface="ＭＳ Ｐゴシック" pitchFamily="-65" charset="-128"/>
              </a:rPr>
              <a:t>olicy </a:t>
            </a:r>
            <a:r>
              <a:rPr lang="en-US" sz="3600" dirty="0" smtClean="0"/>
              <a:t>C</a:t>
            </a:r>
            <a:r>
              <a:rPr lang="en-US" sz="3600" dirty="0" smtClean="0">
                <a:ea typeface="ＭＳ Ｐゴシック" pitchFamily="-65" charset="-128"/>
              </a:rPr>
              <a:t>hanges</a:t>
            </a:r>
            <a:br>
              <a:rPr lang="en-US" sz="3600" dirty="0" smtClean="0">
                <a:ea typeface="ＭＳ Ｐゴシック" pitchFamily="-65" charset="-128"/>
              </a:rPr>
            </a:br>
            <a:endParaRPr lang="en-US" sz="3600" dirty="0" smtClean="0">
              <a:ea typeface="ＭＳ Ｐゴシック" pitchFamily="-65" charset="-128"/>
            </a:endParaRPr>
          </a:p>
        </p:txBody>
      </p:sp>
      <p:sp>
        <p:nvSpPr>
          <p:cNvPr id="18435" name="Rectangle 3"/>
          <p:cNvSpPr>
            <a:spLocks noGrp="1" noChangeArrowheads="1"/>
          </p:cNvSpPr>
          <p:nvPr>
            <p:ph idx="1"/>
          </p:nvPr>
        </p:nvSpPr>
        <p:spPr>
          <a:xfrm>
            <a:off x="655637" y="1904206"/>
            <a:ext cx="8763000" cy="3109913"/>
          </a:xfrm>
        </p:spPr>
        <p:txBody>
          <a:bodyPr/>
          <a:lstStyle/>
          <a:p>
            <a:pPr>
              <a:spcAft>
                <a:spcPts val="1200"/>
              </a:spcAft>
            </a:pPr>
            <a:r>
              <a:rPr lang="en-US" sz="2400" dirty="0" smtClean="0">
                <a:ea typeface="ＭＳ Ｐゴシック" pitchFamily="-65" charset="-128"/>
              </a:rPr>
              <a:t>Discuss the implications of ICPD &amp; MDGs for M&amp;E of FP programs. </a:t>
            </a:r>
          </a:p>
          <a:p>
            <a:pPr>
              <a:spcAft>
                <a:spcPts val="1200"/>
              </a:spcAft>
            </a:pPr>
            <a:r>
              <a:rPr lang="en-US" sz="2400" dirty="0" smtClean="0">
                <a:ea typeface="ＭＳ Ｐゴシック" pitchFamily="-65" charset="-128"/>
              </a:rPr>
              <a:t>Identify three or more ways in which the traditional focus of FP programs might shift in light of the MDG agenda.</a:t>
            </a:r>
          </a:p>
          <a:p>
            <a:pPr>
              <a:spcAft>
                <a:spcPts val="1200"/>
              </a:spcAft>
            </a:pPr>
            <a:r>
              <a:rPr lang="en-US" sz="2400" dirty="0" smtClean="0">
                <a:ea typeface="ＭＳ Ｐゴシック" pitchFamily="-65" charset="-128"/>
              </a:rPr>
              <a:t>What are the implications of these changes for M&amp;E?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itle 1"/>
          <p:cNvSpPr>
            <a:spLocks noGrp="1"/>
          </p:cNvSpPr>
          <p:nvPr>
            <p:ph type="title"/>
          </p:nvPr>
        </p:nvSpPr>
        <p:spPr>
          <a:xfrm>
            <a:off x="579437" y="-15081"/>
            <a:ext cx="8915400" cy="519173"/>
          </a:xfrm>
        </p:spPr>
        <p:txBody>
          <a:bodyPr/>
          <a:lstStyle/>
          <a:p>
            <a:pPr algn="ctr"/>
            <a:r>
              <a:rPr lang="en-US" sz="2400" dirty="0" smtClean="0">
                <a:ea typeface="ＭＳ Ｐゴシック" pitchFamily="-65" charset="-128"/>
              </a:rPr>
              <a:t>Conceptual Framework: Achieving Results in RH Programs</a:t>
            </a:r>
          </a:p>
        </p:txBody>
      </p:sp>
      <p:pic>
        <p:nvPicPr>
          <p:cNvPr id="39937" name="Picture 1"/>
          <p:cNvPicPr>
            <a:picLocks noChangeAspect="1" noChangeArrowheads="1"/>
          </p:cNvPicPr>
          <p:nvPr/>
        </p:nvPicPr>
        <p:blipFill>
          <a:blip r:embed="rId3">
            <a:clrChange>
              <a:clrFrom>
                <a:srgbClr val="FFFFFF"/>
              </a:clrFrom>
              <a:clrTo>
                <a:srgbClr val="FFFFFF">
                  <a:alpha val="0"/>
                </a:srgbClr>
              </a:clrTo>
            </a:clrChange>
          </a:blip>
          <a:srcRect l="2549" t="5229" b="13203"/>
          <a:stretch>
            <a:fillRect/>
          </a:stretch>
        </p:blipFill>
        <p:spPr bwMode="auto">
          <a:xfrm>
            <a:off x="0" y="365919"/>
            <a:ext cx="10150475" cy="6157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3562" y="365919"/>
            <a:ext cx="8626475" cy="685006"/>
          </a:xfrm>
        </p:spPr>
        <p:txBody>
          <a:bodyPr/>
          <a:lstStyle/>
          <a:p>
            <a:r>
              <a:rPr lang="en-US" sz="3600" dirty="0" smtClean="0">
                <a:ea typeface="ＭＳ Ｐゴシック" pitchFamily="-65" charset="-128"/>
              </a:rPr>
              <a:t>Applying the Frameworks for FP M&amp;E</a:t>
            </a:r>
          </a:p>
        </p:txBody>
      </p:sp>
      <p:sp>
        <p:nvSpPr>
          <p:cNvPr id="20483" name="Rectangle 3"/>
          <p:cNvSpPr>
            <a:spLocks noGrp="1" noChangeArrowheads="1"/>
          </p:cNvSpPr>
          <p:nvPr>
            <p:ph idx="1"/>
          </p:nvPr>
        </p:nvSpPr>
        <p:spPr>
          <a:xfrm>
            <a:off x="655638" y="1204119"/>
            <a:ext cx="7086599" cy="4552950"/>
          </a:xfrm>
        </p:spPr>
        <p:txBody>
          <a:bodyPr numCol="1"/>
          <a:lstStyle/>
          <a:p>
            <a:r>
              <a:rPr lang="en-US" sz="2400" dirty="0" smtClean="0">
                <a:ea typeface="ＭＳ Ｐゴシック" pitchFamily="-65" charset="-128"/>
              </a:rPr>
              <a:t>Inputs</a:t>
            </a:r>
          </a:p>
          <a:p>
            <a:pPr lvl="1"/>
            <a:r>
              <a:rPr lang="en-US" sz="2400" dirty="0" smtClean="0">
                <a:ea typeface="ＭＳ Ｐゴシック" pitchFamily="-65" charset="-128"/>
              </a:rPr>
              <a:t>Policy Environment</a:t>
            </a:r>
          </a:p>
          <a:p>
            <a:pPr lvl="1"/>
            <a:r>
              <a:rPr lang="en-US" sz="2400" dirty="0" smtClean="0">
                <a:ea typeface="ＭＳ Ｐゴシック" pitchFamily="-65" charset="-128"/>
              </a:rPr>
              <a:t>Financial resources</a:t>
            </a:r>
          </a:p>
          <a:p>
            <a:pPr lvl="1"/>
            <a:r>
              <a:rPr lang="en-US" sz="2400" dirty="0" smtClean="0">
                <a:ea typeface="ＭＳ Ｐゴシック" pitchFamily="-65" charset="-128"/>
              </a:rPr>
              <a:t>Human resources</a:t>
            </a:r>
          </a:p>
          <a:p>
            <a:pPr lvl="1"/>
            <a:r>
              <a:rPr lang="en-US" sz="2400" dirty="0" smtClean="0">
                <a:ea typeface="ＭＳ Ｐゴシック" pitchFamily="-65" charset="-128"/>
              </a:rPr>
              <a:t>Development programs</a:t>
            </a:r>
          </a:p>
          <a:p>
            <a:pPr lvl="1"/>
            <a:r>
              <a:rPr lang="en-US" sz="2400" dirty="0" smtClean="0">
                <a:ea typeface="ＭＳ Ｐゴシック" pitchFamily="-65" charset="-128"/>
              </a:rPr>
              <a:t>Supplies</a:t>
            </a:r>
          </a:p>
          <a:p>
            <a:pPr lvl="1"/>
            <a:r>
              <a:rPr lang="en-US" sz="2400" dirty="0" smtClean="0">
                <a:ea typeface="ＭＳ Ｐゴシック" pitchFamily="-65" charset="-128"/>
              </a:rPr>
              <a:t>Information systems</a:t>
            </a:r>
          </a:p>
        </p:txBody>
      </p:sp>
      <p:graphicFrame>
        <p:nvGraphicFramePr>
          <p:cNvPr id="4" name="Diagram 3"/>
          <p:cNvGraphicFramePr/>
          <p:nvPr/>
        </p:nvGraphicFramePr>
        <p:xfrm>
          <a:off x="1341437" y="5014119"/>
          <a:ext cx="7467599" cy="91439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363" y="61119"/>
            <a:ext cx="9677400" cy="914400"/>
          </a:xfrm>
        </p:spPr>
        <p:txBody>
          <a:bodyPr/>
          <a:lstStyle/>
          <a:p>
            <a:pPr algn="ctr"/>
            <a:r>
              <a:rPr lang="en-US" sz="3600" dirty="0" smtClean="0">
                <a:ea typeface="ＭＳ Ｐゴシック" pitchFamily="-65" charset="-128"/>
              </a:rPr>
              <a:t>Applying the Frameworks for FP M&amp;E</a:t>
            </a:r>
          </a:p>
        </p:txBody>
      </p:sp>
      <p:sp>
        <p:nvSpPr>
          <p:cNvPr id="21507" name="Rectangle 3"/>
          <p:cNvSpPr>
            <a:spLocks noGrp="1" noChangeArrowheads="1"/>
          </p:cNvSpPr>
          <p:nvPr>
            <p:ph idx="1"/>
          </p:nvPr>
        </p:nvSpPr>
        <p:spPr>
          <a:xfrm>
            <a:off x="579437" y="975519"/>
            <a:ext cx="9601200" cy="4554538"/>
          </a:xfrm>
        </p:spPr>
        <p:txBody>
          <a:bodyPr/>
          <a:lstStyle/>
          <a:p>
            <a:r>
              <a:rPr lang="en-US" sz="2200" dirty="0" smtClean="0">
                <a:ea typeface="ＭＳ Ｐゴシック" pitchFamily="-65" charset="-128"/>
              </a:rPr>
              <a:t>Outputs</a:t>
            </a:r>
            <a:r>
              <a:rPr lang="en-US" sz="2200" dirty="0" smtClean="0"/>
              <a:t>—</a:t>
            </a:r>
            <a:r>
              <a:rPr lang="en-US" sz="2200" dirty="0" smtClean="0">
                <a:ea typeface="ＭＳ Ｐゴシック" pitchFamily="-65" charset="-128"/>
              </a:rPr>
              <a:t>Functional</a:t>
            </a:r>
          </a:p>
          <a:p>
            <a:pPr lvl="1"/>
            <a:r>
              <a:rPr lang="en-US" sz="2200" dirty="0" smtClean="0">
                <a:ea typeface="ＭＳ Ｐゴシック" pitchFamily="-65" charset="-128"/>
              </a:rPr>
              <a:t>People trained</a:t>
            </a:r>
          </a:p>
          <a:p>
            <a:pPr lvl="1"/>
            <a:r>
              <a:rPr lang="en-US" sz="2200" dirty="0" smtClean="0">
                <a:ea typeface="ＭＳ Ｐゴシック" pitchFamily="-65" charset="-128"/>
              </a:rPr>
              <a:t>Performance of people trained</a:t>
            </a:r>
          </a:p>
          <a:p>
            <a:pPr>
              <a:lnSpc>
                <a:spcPct val="90000"/>
              </a:lnSpc>
            </a:pPr>
            <a:r>
              <a:rPr lang="en-US" sz="2200" dirty="0" smtClean="0">
                <a:ea typeface="ＭＳ Ｐゴシック" pitchFamily="-65" charset="-128"/>
              </a:rPr>
              <a:t>Outputs</a:t>
            </a:r>
            <a:r>
              <a:rPr lang="en-US" sz="2200" dirty="0" smtClean="0"/>
              <a:t>—</a:t>
            </a:r>
            <a:r>
              <a:rPr lang="en-US" sz="2200" dirty="0" smtClean="0">
                <a:ea typeface="ＭＳ Ｐゴシック" pitchFamily="-65" charset="-128"/>
              </a:rPr>
              <a:t>Service</a:t>
            </a:r>
          </a:p>
          <a:p>
            <a:pPr lvl="1">
              <a:lnSpc>
                <a:spcPct val="90000"/>
              </a:lnSpc>
            </a:pPr>
            <a:r>
              <a:rPr lang="en-US" sz="2200" dirty="0" smtClean="0">
                <a:ea typeface="ＭＳ Ｐゴシック" pitchFamily="-65" charset="-128"/>
              </a:rPr>
              <a:t>Service delivery points providing FP services</a:t>
            </a:r>
          </a:p>
          <a:p>
            <a:pPr lvl="1">
              <a:lnSpc>
                <a:spcPct val="90000"/>
              </a:lnSpc>
            </a:pPr>
            <a:r>
              <a:rPr lang="en-US" sz="2200" dirty="0" smtClean="0">
                <a:ea typeface="ＭＳ Ｐゴシック" pitchFamily="-65" charset="-128"/>
              </a:rPr>
              <a:t>Quality of FP services</a:t>
            </a:r>
          </a:p>
          <a:p>
            <a:pPr>
              <a:lnSpc>
                <a:spcPct val="90000"/>
              </a:lnSpc>
            </a:pPr>
            <a:r>
              <a:rPr lang="en-US" sz="2200" dirty="0" smtClean="0">
                <a:ea typeface="ＭＳ Ｐゴシック" pitchFamily="-65" charset="-128"/>
              </a:rPr>
              <a:t>Outputs</a:t>
            </a:r>
            <a:r>
              <a:rPr lang="en-US" sz="2200" dirty="0" smtClean="0"/>
              <a:t>—</a:t>
            </a:r>
            <a:r>
              <a:rPr lang="en-US" sz="2200" dirty="0" smtClean="0">
                <a:ea typeface="ＭＳ Ｐゴシック" pitchFamily="-65" charset="-128"/>
              </a:rPr>
              <a:t>Service utilization</a:t>
            </a:r>
          </a:p>
          <a:p>
            <a:pPr lvl="1">
              <a:lnSpc>
                <a:spcPct val="90000"/>
              </a:lnSpc>
            </a:pPr>
            <a:r>
              <a:rPr lang="en-US" sz="2200" dirty="0" smtClean="0">
                <a:ea typeface="ＭＳ Ｐゴシック" pitchFamily="-65" charset="-128"/>
              </a:rPr>
              <a:t>New FP acceptors, Couple Years of Protection (CYP)</a:t>
            </a:r>
          </a:p>
          <a:p>
            <a:pPr lvl="1">
              <a:lnSpc>
                <a:spcPct val="90000"/>
              </a:lnSpc>
            </a:pPr>
            <a:r>
              <a:rPr lang="en-US" sz="2200" dirty="0" smtClean="0">
                <a:ea typeface="ＭＳ Ｐゴシック" pitchFamily="-65" charset="-128"/>
              </a:rPr>
              <a:t>Returning clients</a:t>
            </a:r>
          </a:p>
        </p:txBody>
      </p:sp>
      <p:graphicFrame>
        <p:nvGraphicFramePr>
          <p:cNvPr id="16" name="Diagram 15"/>
          <p:cNvGraphicFramePr/>
          <p:nvPr/>
        </p:nvGraphicFramePr>
        <p:xfrm>
          <a:off x="1265238" y="5166519"/>
          <a:ext cx="7467599" cy="91439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7037" y="213519"/>
            <a:ext cx="8732837" cy="783431"/>
          </a:xfrm>
        </p:spPr>
        <p:txBody>
          <a:bodyPr/>
          <a:lstStyle/>
          <a:p>
            <a:pPr algn="ctr"/>
            <a:r>
              <a:rPr lang="en-US" sz="3600" dirty="0" smtClean="0">
                <a:ea typeface="ＭＳ Ｐゴシック" pitchFamily="-65" charset="-128"/>
              </a:rPr>
              <a:t>Applying the Frameworks for FP M&amp;E</a:t>
            </a:r>
          </a:p>
        </p:txBody>
      </p:sp>
      <p:sp>
        <p:nvSpPr>
          <p:cNvPr id="22531" name="Rectangle 3"/>
          <p:cNvSpPr>
            <a:spLocks noGrp="1" noChangeArrowheads="1"/>
          </p:cNvSpPr>
          <p:nvPr>
            <p:ph idx="1"/>
          </p:nvPr>
        </p:nvSpPr>
        <p:spPr>
          <a:xfrm>
            <a:off x="655637" y="1127919"/>
            <a:ext cx="8626475" cy="4552950"/>
          </a:xfrm>
        </p:spPr>
        <p:txBody>
          <a:bodyPr/>
          <a:lstStyle/>
          <a:p>
            <a:r>
              <a:rPr lang="en-US" sz="2200" dirty="0" smtClean="0">
                <a:ea typeface="ＭＳ Ｐゴシック" pitchFamily="-65" charset="-128"/>
              </a:rPr>
              <a:t>Outcome</a:t>
            </a:r>
            <a:r>
              <a:rPr lang="en-US" sz="2200" dirty="0" smtClean="0"/>
              <a:t>—</a:t>
            </a:r>
            <a:r>
              <a:rPr lang="en-US" sz="2200" dirty="0" smtClean="0">
                <a:ea typeface="ＭＳ Ｐゴシック" pitchFamily="-65" charset="-128"/>
              </a:rPr>
              <a:t>intermediate</a:t>
            </a:r>
          </a:p>
          <a:p>
            <a:pPr lvl="1"/>
            <a:r>
              <a:rPr lang="en-US" sz="2200" dirty="0" smtClean="0">
                <a:ea typeface="ＭＳ Ｐゴシック" pitchFamily="-65" charset="-128"/>
              </a:rPr>
              <a:t>Contraceptive prevalence rate (CPR)</a:t>
            </a:r>
          </a:p>
          <a:p>
            <a:pPr lvl="1"/>
            <a:r>
              <a:rPr lang="en-US" sz="2200" dirty="0" smtClean="0">
                <a:ea typeface="ＭＳ Ｐゴシック" pitchFamily="-65" charset="-128"/>
              </a:rPr>
              <a:t>Unmet need</a:t>
            </a:r>
          </a:p>
          <a:p>
            <a:pPr lvl="1"/>
            <a:r>
              <a:rPr lang="en-US" sz="2200" dirty="0" smtClean="0">
                <a:ea typeface="ＭＳ Ｐゴシック" pitchFamily="-65" charset="-128"/>
              </a:rPr>
              <a:t>Costs associated with increased CPR</a:t>
            </a:r>
          </a:p>
          <a:p>
            <a:r>
              <a:rPr lang="en-US" sz="2200" dirty="0" smtClean="0">
                <a:ea typeface="ＭＳ Ｐゴシック" pitchFamily="-65" charset="-128"/>
              </a:rPr>
              <a:t>Outcome</a:t>
            </a:r>
            <a:r>
              <a:rPr lang="en-US" sz="2200" dirty="0" smtClean="0"/>
              <a:t>—</a:t>
            </a:r>
            <a:r>
              <a:rPr lang="en-US" sz="2200" dirty="0" smtClean="0">
                <a:ea typeface="ＭＳ Ｐゴシック" pitchFamily="-65" charset="-128"/>
              </a:rPr>
              <a:t>long term</a:t>
            </a:r>
          </a:p>
          <a:p>
            <a:pPr lvl="1"/>
            <a:r>
              <a:rPr lang="en-US" sz="2200" dirty="0" smtClean="0">
                <a:ea typeface="ＭＳ Ｐゴシック" pitchFamily="-65" charset="-128"/>
              </a:rPr>
              <a:t>Fertility rates</a:t>
            </a:r>
          </a:p>
          <a:p>
            <a:pPr lvl="1"/>
            <a:r>
              <a:rPr lang="en-US" sz="2200" dirty="0" smtClean="0">
                <a:ea typeface="ＭＳ Ｐゴシック" pitchFamily="-65" charset="-128"/>
              </a:rPr>
              <a:t>Unintended pregnancy</a:t>
            </a:r>
          </a:p>
          <a:p>
            <a:pPr lvl="1"/>
            <a:r>
              <a:rPr lang="en-US" sz="2200" dirty="0" smtClean="0">
                <a:ea typeface="ＭＳ Ｐゴシック" pitchFamily="-65" charset="-128"/>
              </a:rPr>
              <a:t>Costs of changes in fertility, unintended pregnancy</a:t>
            </a:r>
          </a:p>
        </p:txBody>
      </p:sp>
      <p:grpSp>
        <p:nvGrpSpPr>
          <p:cNvPr id="22532" name="Group 3"/>
          <p:cNvGrpSpPr>
            <a:grpSpLocks/>
          </p:cNvGrpSpPr>
          <p:nvPr/>
        </p:nvGrpSpPr>
        <p:grpSpPr bwMode="auto">
          <a:xfrm>
            <a:off x="1417638" y="5166519"/>
            <a:ext cx="2870200" cy="912812"/>
            <a:chOff x="3281" y="0"/>
            <a:chExt cx="2869629" cy="914399"/>
          </a:xfrm>
        </p:grpSpPr>
        <p:sp>
          <p:nvSpPr>
            <p:cNvPr id="11" name="Pentagon 10"/>
            <p:cNvSpPr>
              <a:spLocks noChangeArrowheads="1"/>
            </p:cNvSpPr>
            <p:nvPr/>
          </p:nvSpPr>
          <p:spPr bwMode="auto">
            <a:xfrm>
              <a:off x="3281" y="0"/>
              <a:ext cx="2869629" cy="914399"/>
            </a:xfrm>
            <a:prstGeom prst="homePlate">
              <a:avLst>
                <a:gd name="adj" fmla="val 25004"/>
              </a:avLst>
            </a:prstGeom>
            <a:solidFill>
              <a:srgbClr val="3333CC"/>
            </a:solidFill>
            <a:ln w="38100">
              <a:solidFill>
                <a:srgbClr val="FFFFFF"/>
              </a:solidFill>
              <a:miter lim="800000"/>
              <a:headEnd/>
              <a:tailEnd/>
            </a:ln>
            <a:effectLst>
              <a:outerShdw dist="20000" dir="5400000" rotWithShape="0">
                <a:srgbClr val="808080">
                  <a:alpha val="37999"/>
                </a:srgbClr>
              </a:outerShdw>
            </a:effectLst>
          </p:spPr>
          <p:txBody>
            <a:bodyPr/>
            <a:lstStyle/>
            <a:p>
              <a:pPr>
                <a:defRPr/>
              </a:pPr>
              <a:endParaRPr lang="en-US"/>
            </a:p>
          </p:txBody>
        </p:sp>
        <p:sp>
          <p:nvSpPr>
            <p:cNvPr id="12" name="Pentagon 4"/>
            <p:cNvSpPr/>
            <p:nvPr/>
          </p:nvSpPr>
          <p:spPr>
            <a:xfrm>
              <a:off x="3281" y="0"/>
              <a:ext cx="2755352" cy="914399"/>
            </a:xfrm>
            <a:prstGeom prst="rect">
              <a:avLst/>
            </a:prstGeom>
          </p:spPr>
          <p:style>
            <a:lnRef idx="0">
              <a:scrgbClr r="0" g="0" b="0"/>
            </a:lnRef>
            <a:fillRef idx="0">
              <a:scrgbClr r="0" g="0" b="0"/>
            </a:fillRef>
            <a:effectRef idx="0">
              <a:scrgbClr r="0" g="0" b="0"/>
            </a:effectRef>
            <a:fontRef idx="minor">
              <a:schemeClr val="lt1"/>
            </a:fontRef>
          </p:style>
          <p:txBody>
            <a:bodyPr lIns="101234" tIns="48260" rIns="404937" bIns="48260" anchor="ctr"/>
            <a:lstStyle/>
            <a:p>
              <a:pPr algn="ctr" defTabSz="844550">
                <a:lnSpc>
                  <a:spcPct val="90000"/>
                </a:lnSpc>
                <a:spcAft>
                  <a:spcPct val="35000"/>
                </a:spcAft>
                <a:defRPr/>
              </a:pPr>
              <a:r>
                <a:rPr lang="en-US" sz="1900">
                  <a:solidFill>
                    <a:srgbClr val="FFFFFF"/>
                  </a:solidFill>
                  <a:ea typeface="ＭＳ Ｐゴシック" pitchFamily="-65" charset="-128"/>
                </a:rPr>
                <a:t>Inputs</a:t>
              </a:r>
            </a:p>
          </p:txBody>
        </p:sp>
      </p:grpSp>
      <p:grpSp>
        <p:nvGrpSpPr>
          <p:cNvPr id="22533" name="Group 4"/>
          <p:cNvGrpSpPr>
            <a:grpSpLocks/>
          </p:cNvGrpSpPr>
          <p:nvPr/>
        </p:nvGrpSpPr>
        <p:grpSpPr bwMode="auto">
          <a:xfrm>
            <a:off x="3713163" y="5166519"/>
            <a:ext cx="2870200" cy="912812"/>
            <a:chOff x="2298984" y="0"/>
            <a:chExt cx="2869629" cy="914399"/>
          </a:xfrm>
        </p:grpSpPr>
        <p:sp>
          <p:nvSpPr>
            <p:cNvPr id="9" name="Chevron 8"/>
            <p:cNvSpPr>
              <a:spLocks noChangeArrowheads="1"/>
            </p:cNvSpPr>
            <p:nvPr/>
          </p:nvSpPr>
          <p:spPr bwMode="auto">
            <a:xfrm>
              <a:off x="2298984" y="0"/>
              <a:ext cx="2869629" cy="914399"/>
            </a:xfrm>
            <a:prstGeom prst="chevron">
              <a:avLst>
                <a:gd name="adj" fmla="val 25004"/>
              </a:avLst>
            </a:prstGeom>
            <a:solidFill>
              <a:srgbClr val="3333CC"/>
            </a:solidFill>
            <a:ln w="38100">
              <a:solidFill>
                <a:srgbClr val="FFFFFF"/>
              </a:solidFill>
              <a:miter lim="800000"/>
              <a:headEnd/>
              <a:tailEnd/>
            </a:ln>
            <a:effectLst>
              <a:outerShdw dist="20000" dir="5400000" rotWithShape="0">
                <a:srgbClr val="808080">
                  <a:alpha val="37999"/>
                </a:srgbClr>
              </a:outerShdw>
            </a:effectLst>
          </p:spPr>
          <p:txBody>
            <a:bodyPr/>
            <a:lstStyle/>
            <a:p>
              <a:pPr>
                <a:defRPr/>
              </a:pPr>
              <a:endParaRPr lang="en-US"/>
            </a:p>
          </p:txBody>
        </p:sp>
        <p:sp>
          <p:nvSpPr>
            <p:cNvPr id="10" name="Chevron 6"/>
            <p:cNvSpPr/>
            <p:nvPr/>
          </p:nvSpPr>
          <p:spPr>
            <a:xfrm>
              <a:off x="2527539" y="0"/>
              <a:ext cx="2412520" cy="914399"/>
            </a:xfrm>
            <a:prstGeom prst="rect">
              <a:avLst/>
            </a:prstGeom>
          </p:spPr>
          <p:style>
            <a:lnRef idx="0">
              <a:scrgbClr r="0" g="0" b="0"/>
            </a:lnRef>
            <a:fillRef idx="0">
              <a:scrgbClr r="0" g="0" b="0"/>
            </a:fillRef>
            <a:effectRef idx="0">
              <a:scrgbClr r="0" g="0" b="0"/>
            </a:effectRef>
            <a:fontRef idx="minor">
              <a:schemeClr val="lt1"/>
            </a:fontRef>
          </p:style>
          <p:txBody>
            <a:bodyPr lIns="101234" tIns="48260" rIns="101234" bIns="48260"/>
            <a:lstStyle/>
            <a:p>
              <a:pPr defTabSz="844550">
                <a:lnSpc>
                  <a:spcPct val="90000"/>
                </a:lnSpc>
                <a:spcAft>
                  <a:spcPct val="35000"/>
                </a:spcAft>
                <a:defRPr/>
              </a:pPr>
              <a:r>
                <a:rPr lang="en-US" sz="1900" dirty="0">
                  <a:solidFill>
                    <a:srgbClr val="FFFFFF"/>
                  </a:solidFill>
                  <a:ea typeface="ＭＳ Ｐゴシック" pitchFamily="-65" charset="-128"/>
                </a:rPr>
                <a:t>Outputs</a:t>
              </a:r>
            </a:p>
            <a:p>
              <a:pPr marL="114300" lvl="1" indent="-114300" defTabSz="844550">
                <a:lnSpc>
                  <a:spcPct val="90000"/>
                </a:lnSpc>
                <a:spcAft>
                  <a:spcPct val="15000"/>
                </a:spcAft>
                <a:buFontTx/>
                <a:buChar char="•"/>
                <a:defRPr/>
              </a:pPr>
              <a:r>
                <a:rPr lang="en-US" sz="1500" dirty="0">
                  <a:solidFill>
                    <a:srgbClr val="FFFFFF"/>
                  </a:solidFill>
                  <a:ea typeface="ＭＳ Ｐゴシック" pitchFamily="-65" charset="-128"/>
                </a:rPr>
                <a:t>Functional</a:t>
              </a:r>
            </a:p>
            <a:p>
              <a:pPr marL="114300" lvl="1" indent="-114300" defTabSz="844550">
                <a:lnSpc>
                  <a:spcPct val="90000"/>
                </a:lnSpc>
                <a:spcAft>
                  <a:spcPct val="15000"/>
                </a:spcAft>
                <a:buFontTx/>
                <a:buChar char="•"/>
                <a:defRPr/>
              </a:pPr>
              <a:r>
                <a:rPr lang="en-US" sz="1500" dirty="0">
                  <a:solidFill>
                    <a:srgbClr val="FFFFFF"/>
                  </a:solidFill>
                  <a:ea typeface="ＭＳ Ｐゴシック" pitchFamily="-65" charset="-128"/>
                </a:rPr>
                <a:t>Service</a:t>
              </a:r>
            </a:p>
          </p:txBody>
        </p:sp>
      </p:grpSp>
      <p:grpSp>
        <p:nvGrpSpPr>
          <p:cNvPr id="22534" name="Group 5"/>
          <p:cNvGrpSpPr>
            <a:grpSpLocks/>
          </p:cNvGrpSpPr>
          <p:nvPr/>
        </p:nvGrpSpPr>
        <p:grpSpPr bwMode="auto">
          <a:xfrm>
            <a:off x="6008688" y="5166519"/>
            <a:ext cx="2870200" cy="912812"/>
            <a:chOff x="4594688" y="0"/>
            <a:chExt cx="2869629" cy="914399"/>
          </a:xfrm>
          <a:solidFill>
            <a:schemeClr val="accent2">
              <a:lumMod val="60000"/>
              <a:lumOff val="40000"/>
            </a:schemeClr>
          </a:solidFill>
        </p:grpSpPr>
        <p:sp>
          <p:nvSpPr>
            <p:cNvPr id="7" name="Chevron 6"/>
            <p:cNvSpPr>
              <a:spLocks noChangeArrowheads="1"/>
            </p:cNvSpPr>
            <p:nvPr/>
          </p:nvSpPr>
          <p:spPr bwMode="auto">
            <a:xfrm>
              <a:off x="4594688" y="0"/>
              <a:ext cx="2869629" cy="914399"/>
            </a:xfrm>
            <a:prstGeom prst="chevron">
              <a:avLst>
                <a:gd name="adj" fmla="val 25004"/>
              </a:avLst>
            </a:prstGeom>
            <a:grpFill/>
            <a:ln w="38100">
              <a:solidFill>
                <a:srgbClr val="FFFFFF"/>
              </a:solidFill>
              <a:miter lim="800000"/>
              <a:headEnd/>
              <a:tailEnd/>
            </a:ln>
            <a:effectLst>
              <a:outerShdw dist="20000" dir="5400000" rotWithShape="0">
                <a:srgbClr val="808080">
                  <a:alpha val="37999"/>
                </a:srgbClr>
              </a:outerShdw>
            </a:effectLst>
          </p:spPr>
          <p:txBody>
            <a:bodyPr/>
            <a:lstStyle/>
            <a:p>
              <a:pPr>
                <a:defRPr/>
              </a:pPr>
              <a:endParaRPr lang="en-US"/>
            </a:p>
          </p:txBody>
        </p:sp>
        <p:sp>
          <p:nvSpPr>
            <p:cNvPr id="8" name="Chevron 8"/>
            <p:cNvSpPr/>
            <p:nvPr/>
          </p:nvSpPr>
          <p:spPr>
            <a:xfrm>
              <a:off x="4823243" y="0"/>
              <a:ext cx="2412520" cy="914399"/>
            </a:xfrm>
            <a:prstGeom prst="rect">
              <a:avLst/>
            </a:prstGeom>
            <a:grpFill/>
          </p:spPr>
          <p:style>
            <a:lnRef idx="0">
              <a:scrgbClr r="0" g="0" b="0"/>
            </a:lnRef>
            <a:fillRef idx="0">
              <a:scrgbClr r="0" g="0" b="0"/>
            </a:fillRef>
            <a:effectRef idx="0">
              <a:scrgbClr r="0" g="0" b="0"/>
            </a:effectRef>
            <a:fontRef idx="minor">
              <a:schemeClr val="lt1"/>
            </a:fontRef>
          </p:style>
          <p:txBody>
            <a:bodyPr lIns="101234" tIns="48260" rIns="101234" bIns="48260"/>
            <a:lstStyle/>
            <a:p>
              <a:pPr defTabSz="844550">
                <a:lnSpc>
                  <a:spcPct val="90000"/>
                </a:lnSpc>
                <a:spcAft>
                  <a:spcPct val="35000"/>
                </a:spcAft>
                <a:defRPr/>
              </a:pPr>
              <a:r>
                <a:rPr lang="en-US" sz="1900">
                  <a:solidFill>
                    <a:srgbClr val="FFFFFF"/>
                  </a:solidFill>
                  <a:ea typeface="ＭＳ Ｐゴシック" pitchFamily="-65" charset="-128"/>
                </a:rPr>
                <a:t>Outcomes</a:t>
              </a:r>
            </a:p>
            <a:p>
              <a:pPr marL="114300" lvl="1" indent="-114300" defTabSz="844550">
                <a:lnSpc>
                  <a:spcPct val="90000"/>
                </a:lnSpc>
                <a:spcAft>
                  <a:spcPct val="15000"/>
                </a:spcAft>
                <a:buFontTx/>
                <a:buChar char="•"/>
                <a:defRPr/>
              </a:pPr>
              <a:r>
                <a:rPr lang="en-US" sz="1500">
                  <a:solidFill>
                    <a:srgbClr val="FFFFFF"/>
                  </a:solidFill>
                  <a:ea typeface="ＭＳ Ｐゴシック" pitchFamily="-65" charset="-128"/>
                </a:rPr>
                <a:t>Intermediate</a:t>
              </a:r>
            </a:p>
            <a:p>
              <a:pPr marL="114300" lvl="1" indent="-114300" defTabSz="844550">
                <a:lnSpc>
                  <a:spcPct val="90000"/>
                </a:lnSpc>
                <a:spcAft>
                  <a:spcPct val="15000"/>
                </a:spcAft>
                <a:buFontTx/>
                <a:buChar char="•"/>
                <a:defRPr/>
              </a:pPr>
              <a:r>
                <a:rPr lang="en-US" sz="1500">
                  <a:solidFill>
                    <a:srgbClr val="FFFFFF"/>
                  </a:solidFill>
                  <a:ea typeface="ＭＳ Ｐゴシック" pitchFamily="-65" charset="-128"/>
                </a:rPr>
                <a:t>Long-term</a:t>
              </a: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5962" y="397669"/>
            <a:ext cx="8626475" cy="1263650"/>
          </a:xfrm>
        </p:spPr>
        <p:txBody>
          <a:bodyPr/>
          <a:lstStyle/>
          <a:p>
            <a:r>
              <a:rPr lang="en-US" sz="3600" dirty="0" smtClean="0">
                <a:ea typeface="ＭＳ Ｐゴシック" pitchFamily="-65" charset="-128"/>
              </a:rPr>
              <a:t>What is different about M&amp;E of FP programs?</a:t>
            </a:r>
          </a:p>
        </p:txBody>
      </p:sp>
      <p:sp>
        <p:nvSpPr>
          <p:cNvPr id="23555" name="Rectangle 3"/>
          <p:cNvSpPr>
            <a:spLocks noGrp="1" noChangeArrowheads="1"/>
          </p:cNvSpPr>
          <p:nvPr>
            <p:ph idx="1"/>
          </p:nvPr>
        </p:nvSpPr>
        <p:spPr>
          <a:xfrm>
            <a:off x="762000" y="1908969"/>
            <a:ext cx="8626475" cy="3486150"/>
          </a:xfrm>
        </p:spPr>
        <p:txBody>
          <a:bodyPr/>
          <a:lstStyle/>
          <a:p>
            <a:r>
              <a:rPr lang="en-US" sz="2400" dirty="0" smtClean="0">
                <a:ea typeface="ＭＳ Ｐゴシック" pitchFamily="-65" charset="-128"/>
              </a:rPr>
              <a:t>Basic principles are the same as in other health programs</a:t>
            </a:r>
          </a:p>
          <a:p>
            <a:r>
              <a:rPr lang="en-US" sz="2400" dirty="0" smtClean="0">
                <a:ea typeface="ＭＳ Ｐゴシック" pitchFamily="-65" charset="-128"/>
              </a:rPr>
              <a:t>Outcomes relatively well-defined, focused, and measurable</a:t>
            </a:r>
          </a:p>
          <a:p>
            <a:r>
              <a:rPr lang="en-US" sz="2400" dirty="0" smtClean="0">
                <a:ea typeface="ＭＳ Ｐゴシック" pitchFamily="-65" charset="-128"/>
              </a:rPr>
              <a:t>Long history of data collection on FP outcomes through WFS, DHS</a:t>
            </a:r>
            <a:r>
              <a:rPr lang="en-US" sz="2400" dirty="0" smtClean="0"/>
              <a:t>—</a:t>
            </a:r>
            <a:r>
              <a:rPr lang="en-US" sz="2400" dirty="0" smtClean="0">
                <a:ea typeface="ＭＳ Ｐゴシック" pitchFamily="-65" charset="-128"/>
              </a:rPr>
              <a:t>document global trends</a:t>
            </a:r>
          </a:p>
          <a:p>
            <a:r>
              <a:rPr lang="en-US" sz="2400" dirty="0" smtClean="0">
                <a:ea typeface="ＭＳ Ｐゴシック" pitchFamily="-65" charset="-128"/>
              </a:rPr>
              <a:t>Attempts to link outcomes to program outputs</a:t>
            </a:r>
            <a:r>
              <a:rPr lang="en-US" sz="2400" dirty="0" smtClean="0"/>
              <a:t>—</a:t>
            </a:r>
            <a:r>
              <a:rPr lang="en-US" sz="2400" dirty="0" smtClean="0">
                <a:ea typeface="ＭＳ Ｐゴシック" pitchFamily="-65" charset="-128"/>
              </a:rPr>
              <a:t>evidence of program effects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624" y="152400"/>
            <a:ext cx="8151813" cy="936625"/>
          </a:xfrm>
        </p:spPr>
        <p:txBody>
          <a:bodyPr/>
          <a:lstStyle/>
          <a:p>
            <a:r>
              <a:rPr lang="en-US" sz="3600" dirty="0" smtClean="0">
                <a:ea typeface="ＭＳ Ｐゴシック" pitchFamily="-65" charset="-128"/>
              </a:rPr>
              <a:t>Indicators for FP programs</a:t>
            </a:r>
          </a:p>
        </p:txBody>
      </p:sp>
      <p:sp>
        <p:nvSpPr>
          <p:cNvPr id="24579" name="Rectangle 3"/>
          <p:cNvSpPr>
            <a:spLocks noGrp="1" noChangeArrowheads="1"/>
          </p:cNvSpPr>
          <p:nvPr>
            <p:ph idx="1"/>
          </p:nvPr>
        </p:nvSpPr>
        <p:spPr>
          <a:xfrm>
            <a:off x="427037" y="1127919"/>
            <a:ext cx="4953000" cy="4724400"/>
          </a:xfrm>
        </p:spPr>
        <p:txBody>
          <a:bodyPr/>
          <a:lstStyle/>
          <a:p>
            <a:pPr marL="0" indent="0">
              <a:buNone/>
            </a:pPr>
            <a:r>
              <a:rPr lang="en-US" sz="2400" b="1" dirty="0" smtClean="0">
                <a:ea typeface="ＭＳ Ｐゴシック" pitchFamily="-65" charset="-128"/>
              </a:rPr>
              <a:t>Family </a:t>
            </a:r>
            <a:r>
              <a:rPr lang="en-US" sz="2400" b="1" dirty="0" smtClean="0">
                <a:ea typeface="ＭＳ Ｐゴシック" pitchFamily="-65" charset="-128"/>
              </a:rPr>
              <a:t>Planning</a:t>
            </a:r>
            <a:r>
              <a:rPr lang="en-US" sz="2400" b="1" dirty="0" smtClean="0"/>
              <a:t> &amp; </a:t>
            </a:r>
            <a:r>
              <a:rPr lang="en-US" sz="2400" b="1" dirty="0" smtClean="0">
                <a:ea typeface="ＭＳ Ｐゴシック" pitchFamily="-65" charset="-128"/>
              </a:rPr>
              <a:t>Reproductive </a:t>
            </a:r>
            <a:r>
              <a:rPr lang="en-US" sz="2400" b="1" dirty="0" smtClean="0">
                <a:ea typeface="ＭＳ Ｐゴシック" pitchFamily="-65" charset="-128"/>
              </a:rPr>
              <a:t>Health Indicators Database</a:t>
            </a:r>
            <a:endParaRPr lang="en-US" sz="2400" dirty="0" smtClean="0">
              <a:ea typeface="ＭＳ Ｐゴシック" pitchFamily="-65" charset="-128"/>
            </a:endParaRPr>
          </a:p>
          <a:p>
            <a:pPr lvl="1"/>
            <a:r>
              <a:rPr lang="en-US" sz="2400" dirty="0" smtClean="0">
                <a:ea typeface="ＭＳ Ｐゴシック" pitchFamily="-65" charset="-128"/>
              </a:rPr>
              <a:t>Most widely used indicators for evaluating FP and reproductive health programs</a:t>
            </a:r>
          </a:p>
          <a:p>
            <a:pPr lvl="1"/>
            <a:r>
              <a:rPr lang="en-US" sz="2400" dirty="0" smtClean="0">
                <a:ea typeface="ＭＳ Ｐゴシック" pitchFamily="-65" charset="-128"/>
              </a:rPr>
              <a:t>Contains definitions, data requirements, data sources, purposes, and issues for core indicators</a:t>
            </a:r>
          </a:p>
          <a:p>
            <a:pPr lvl="1"/>
            <a:r>
              <a:rPr lang="en-US" sz="2400" dirty="0" smtClean="0">
                <a:ea typeface="ＭＳ Ｐゴシック" pitchFamily="-65" charset="-128"/>
              </a:rPr>
              <a:t>Links to additional resources</a:t>
            </a:r>
          </a:p>
        </p:txBody>
      </p:sp>
      <p:pic>
        <p:nvPicPr>
          <p:cNvPr id="24580" name="Picture 4">
            <a:hlinkClick r:id="rId3"/>
          </p:cNvPr>
          <p:cNvPicPr>
            <a:picLocks noChangeAspect="1" noChangeArrowheads="1"/>
          </p:cNvPicPr>
          <p:nvPr/>
        </p:nvPicPr>
        <p:blipFill>
          <a:blip r:embed="rId4"/>
          <a:srcRect l="55190" t="20158" r="8249" b="22185"/>
          <a:stretch>
            <a:fillRect/>
          </a:stretch>
        </p:blipFill>
        <p:spPr bwMode="auto">
          <a:xfrm>
            <a:off x="5499592" y="1263326"/>
            <a:ext cx="4376245" cy="2760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0837" y="419894"/>
            <a:ext cx="9296401" cy="936625"/>
          </a:xfrm>
        </p:spPr>
        <p:txBody>
          <a:bodyPr/>
          <a:lstStyle/>
          <a:p>
            <a:r>
              <a:rPr lang="en-US" sz="3600" dirty="0" smtClean="0">
                <a:ea typeface="ＭＳ Ｐゴシック" pitchFamily="-65" charset="-128"/>
              </a:rPr>
              <a:t>FP and Reproductive Health Indicators Database</a:t>
            </a:r>
          </a:p>
        </p:txBody>
      </p:sp>
      <p:sp>
        <p:nvSpPr>
          <p:cNvPr id="25603" name="Rectangle 3"/>
          <p:cNvSpPr>
            <a:spLocks noGrp="1" noChangeArrowheads="1"/>
          </p:cNvSpPr>
          <p:nvPr>
            <p:ph idx="1"/>
          </p:nvPr>
        </p:nvSpPr>
        <p:spPr>
          <a:xfrm>
            <a:off x="152400" y="1661319"/>
            <a:ext cx="9647237" cy="4495800"/>
          </a:xfrm>
        </p:spPr>
        <p:txBody>
          <a:bodyPr numCol="2" spcCol="0"/>
          <a:lstStyle/>
          <a:p>
            <a:pPr algn="ctr">
              <a:buNone/>
            </a:pPr>
            <a:r>
              <a:rPr lang="en-US" sz="1800" b="1" dirty="0" smtClean="0">
                <a:ea typeface="ＭＳ Ｐゴシック" pitchFamily="-65" charset="-128"/>
              </a:rPr>
              <a:t>Crosscutting Indicator Thematic Areas</a:t>
            </a:r>
          </a:p>
          <a:p>
            <a:pPr algn="ctr">
              <a:buNone/>
            </a:pPr>
            <a:endParaRPr lang="en-US" sz="1800" b="1" dirty="0" smtClean="0">
              <a:ea typeface="ＭＳ Ｐゴシック" pitchFamily="-65" charset="-128"/>
            </a:endParaRPr>
          </a:p>
          <a:p>
            <a:pPr lvl="1"/>
            <a:r>
              <a:rPr lang="en-US" sz="1800" dirty="0" smtClean="0">
                <a:ea typeface="ＭＳ Ｐゴシック" pitchFamily="-65" charset="-128"/>
              </a:rPr>
              <a:t>Background Factors</a:t>
            </a:r>
          </a:p>
          <a:p>
            <a:pPr lvl="2"/>
            <a:r>
              <a:rPr lang="en-US" sz="1800" dirty="0" smtClean="0">
                <a:ea typeface="ＭＳ Ｐゴシック" pitchFamily="-65" charset="-128"/>
              </a:rPr>
              <a:t>Women and Girls' Status and Empowerment</a:t>
            </a:r>
          </a:p>
          <a:p>
            <a:pPr lvl="2"/>
            <a:r>
              <a:rPr lang="en-US" sz="1800" dirty="0" smtClean="0">
                <a:ea typeface="ＭＳ Ｐゴシック" pitchFamily="-65" charset="-128"/>
              </a:rPr>
              <a:t>Policy</a:t>
            </a:r>
          </a:p>
          <a:p>
            <a:pPr lvl="2"/>
            <a:r>
              <a:rPr lang="en-US" sz="1800" dirty="0" smtClean="0">
                <a:ea typeface="ＭＳ Ｐゴシック" pitchFamily="-65" charset="-128"/>
              </a:rPr>
              <a:t>Health System Strengthening</a:t>
            </a:r>
          </a:p>
          <a:p>
            <a:pPr lvl="1"/>
            <a:r>
              <a:rPr lang="en-US" sz="1800" dirty="0" smtClean="0">
                <a:ea typeface="ＭＳ Ｐゴシック" pitchFamily="-65" charset="-128"/>
              </a:rPr>
              <a:t>Service Delivery</a:t>
            </a:r>
          </a:p>
          <a:p>
            <a:pPr lvl="2"/>
            <a:r>
              <a:rPr lang="en-US" sz="1800" dirty="0" smtClean="0">
                <a:ea typeface="ＭＳ Ｐゴシック" pitchFamily="-65" charset="-128"/>
              </a:rPr>
              <a:t>Access</a:t>
            </a:r>
          </a:p>
          <a:p>
            <a:pPr lvl="2"/>
            <a:r>
              <a:rPr lang="en-US" sz="1800" dirty="0" smtClean="0">
                <a:ea typeface="ＭＳ Ｐゴシック" pitchFamily="-65" charset="-128"/>
              </a:rPr>
              <a:t>Quality of Care/Service Provision Assessment</a:t>
            </a:r>
          </a:p>
          <a:p>
            <a:pPr lvl="2"/>
            <a:r>
              <a:rPr lang="en-US" sz="1800" dirty="0" smtClean="0">
                <a:ea typeface="ＭＳ Ｐゴシック" pitchFamily="-65" charset="-128"/>
              </a:rPr>
              <a:t>Gender Equity/sensitivity</a:t>
            </a:r>
          </a:p>
          <a:p>
            <a:pPr lvl="1"/>
            <a:endParaRPr lang="en-US" sz="1800" dirty="0" smtClean="0">
              <a:ea typeface="ＭＳ Ｐゴシック" pitchFamily="-65" charset="-128"/>
            </a:endParaRPr>
          </a:p>
          <a:p>
            <a:pPr lvl="1"/>
            <a:endParaRPr lang="en-US" sz="1800" dirty="0" smtClean="0">
              <a:ea typeface="ＭＳ Ｐゴシック" pitchFamily="-65" charset="-128"/>
            </a:endParaRPr>
          </a:p>
          <a:p>
            <a:pPr lvl="1"/>
            <a:r>
              <a:rPr lang="en-US" sz="1800" dirty="0" smtClean="0">
                <a:ea typeface="ＭＳ Ｐゴシック" pitchFamily="-65" charset="-128"/>
              </a:rPr>
              <a:t>Functional  (Or Operational) Areas</a:t>
            </a:r>
          </a:p>
          <a:p>
            <a:pPr lvl="2"/>
            <a:r>
              <a:rPr lang="en-US" sz="1800" dirty="0" smtClean="0">
                <a:ea typeface="ＭＳ Ｐゴシック" pitchFamily="-65" charset="-128"/>
              </a:rPr>
              <a:t>Management</a:t>
            </a:r>
          </a:p>
          <a:p>
            <a:pPr lvl="2"/>
            <a:r>
              <a:rPr lang="en-US" sz="1800" dirty="0" smtClean="0">
                <a:ea typeface="ＭＳ Ｐゴシック" pitchFamily="-65" charset="-128"/>
              </a:rPr>
              <a:t>Training</a:t>
            </a:r>
          </a:p>
          <a:p>
            <a:pPr lvl="2"/>
            <a:r>
              <a:rPr lang="en-US" sz="1800" dirty="0" smtClean="0">
                <a:ea typeface="ＭＳ Ｐゴシック" pitchFamily="-65" charset="-128"/>
              </a:rPr>
              <a:t>Commodity Security and Logistics</a:t>
            </a:r>
          </a:p>
          <a:p>
            <a:pPr lvl="2"/>
            <a:r>
              <a:rPr lang="en-US" sz="1800" dirty="0" smtClean="0">
                <a:ea typeface="ＭＳ Ｐゴシック" pitchFamily="-65" charset="-128"/>
              </a:rPr>
              <a:t>Private Sector Involvement</a:t>
            </a:r>
          </a:p>
          <a:p>
            <a:pPr lvl="2"/>
            <a:r>
              <a:rPr lang="en-US" sz="1800" dirty="0" smtClean="0">
                <a:ea typeface="ＭＳ Ｐゴシック" pitchFamily="-65" charset="-128"/>
              </a:rPr>
              <a:t>Behavior Change Communication</a:t>
            </a:r>
          </a:p>
          <a:p>
            <a:pPr lvl="2"/>
            <a:r>
              <a:rPr lang="en-US" sz="1800" dirty="0" smtClean="0">
                <a:ea typeface="ＭＳ Ｐゴシック" pitchFamily="-65" charset="-128"/>
              </a:rPr>
              <a:t>Operations Research</a:t>
            </a:r>
          </a:p>
          <a:p>
            <a:pPr lvl="1">
              <a:buFontTx/>
              <a:buNone/>
            </a:pPr>
            <a:endParaRPr lang="en-US" sz="1800" dirty="0" smtClean="0">
              <a:ea typeface="ＭＳ Ｐゴシック" pitchFamily="-65"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422275"/>
            <a:ext cx="8626475" cy="781844"/>
          </a:xfrm>
        </p:spPr>
        <p:txBody>
          <a:bodyPr/>
          <a:lstStyle/>
          <a:p>
            <a:r>
              <a:rPr lang="en-US" sz="3600" dirty="0" smtClean="0">
                <a:ea typeface="ＭＳ Ｐゴシック" pitchFamily="-65" charset="-128"/>
              </a:rPr>
              <a:t>Session Objectives</a:t>
            </a:r>
          </a:p>
        </p:txBody>
      </p:sp>
      <p:sp>
        <p:nvSpPr>
          <p:cNvPr id="9219" name="Rectangle 3"/>
          <p:cNvSpPr>
            <a:spLocks noGrp="1" noChangeArrowheads="1"/>
          </p:cNvSpPr>
          <p:nvPr>
            <p:ph idx="1"/>
          </p:nvPr>
        </p:nvSpPr>
        <p:spPr>
          <a:xfrm>
            <a:off x="808037" y="1432719"/>
            <a:ext cx="8628063" cy="3869531"/>
          </a:xfrm>
        </p:spPr>
        <p:txBody>
          <a:bodyPr/>
          <a:lstStyle/>
          <a:p>
            <a:pPr>
              <a:spcAft>
                <a:spcPts val="1200"/>
              </a:spcAft>
            </a:pPr>
            <a:r>
              <a:rPr lang="en-US" sz="2400" dirty="0" smtClean="0">
                <a:ea typeface="ＭＳ Ｐゴシック" pitchFamily="-65" charset="-128"/>
              </a:rPr>
              <a:t>Be able to apply basic M&amp;E concepts (frameworks, indicators, etc.) to family planning (FP)  programs</a:t>
            </a:r>
          </a:p>
          <a:p>
            <a:pPr>
              <a:spcAft>
                <a:spcPts val="1200"/>
              </a:spcAft>
            </a:pPr>
            <a:r>
              <a:rPr lang="en-US" sz="2400" dirty="0" smtClean="0">
                <a:ea typeface="ＭＳ Ｐゴシック" pitchFamily="-65" charset="-128"/>
              </a:rPr>
              <a:t>Be able to summarize the main issues in M&amp;E of FP programs from post-Cairo and MDG perspective</a:t>
            </a:r>
          </a:p>
          <a:p>
            <a:pPr>
              <a:spcAft>
                <a:spcPts val="1200"/>
              </a:spcAft>
            </a:pPr>
            <a:r>
              <a:rPr lang="en-US" sz="2400" dirty="0" smtClean="0">
                <a:ea typeface="ＭＳ Ｐゴシック" pitchFamily="-65" charset="-128"/>
              </a:rPr>
              <a:t>Be able to summarize the M&amp;E issues for FP integration and quality of care programs.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9437" y="213519"/>
            <a:ext cx="8617330" cy="1264973"/>
          </a:xfrm>
        </p:spPr>
        <p:txBody>
          <a:bodyPr/>
          <a:lstStyle/>
          <a:p>
            <a:r>
              <a:rPr lang="en-US" sz="3600" dirty="0" smtClean="0">
                <a:ea typeface="ＭＳ Ｐゴシック" pitchFamily="-65" charset="-128"/>
              </a:rPr>
              <a:t>FP and Reproductive Health Indicators Database</a:t>
            </a:r>
            <a:endParaRPr lang="en-US" sz="3600" dirty="0"/>
          </a:p>
        </p:txBody>
      </p:sp>
      <p:sp>
        <p:nvSpPr>
          <p:cNvPr id="3" name="Content Placeholder 2"/>
          <p:cNvSpPr>
            <a:spLocks noGrp="1"/>
          </p:cNvSpPr>
          <p:nvPr>
            <p:ph idx="1"/>
          </p:nvPr>
        </p:nvSpPr>
        <p:spPr>
          <a:xfrm>
            <a:off x="655637" y="1966119"/>
            <a:ext cx="8991600" cy="4343400"/>
          </a:xfrm>
        </p:spPr>
        <p:txBody>
          <a:bodyPr numCol="2"/>
          <a:lstStyle/>
          <a:p>
            <a:r>
              <a:rPr lang="en-US" sz="1400" dirty="0" smtClean="0"/>
              <a:t>Global Reproductive Health Indicators</a:t>
            </a:r>
          </a:p>
          <a:p>
            <a:r>
              <a:rPr lang="en-US" sz="1400" dirty="0" smtClean="0"/>
              <a:t>Population Health Environment</a:t>
            </a:r>
          </a:p>
          <a:p>
            <a:r>
              <a:rPr lang="en-US" sz="1400" dirty="0" smtClean="0"/>
              <a:t>Repositioning Family Planning</a:t>
            </a:r>
          </a:p>
          <a:p>
            <a:r>
              <a:rPr lang="en-US" sz="1400" dirty="0" smtClean="0"/>
              <a:t>Family Planning</a:t>
            </a:r>
          </a:p>
          <a:p>
            <a:r>
              <a:rPr lang="en-US" sz="1400" dirty="0" smtClean="0"/>
              <a:t>Fertility</a:t>
            </a:r>
          </a:p>
          <a:p>
            <a:r>
              <a:rPr lang="en-US" sz="1400" dirty="0" smtClean="0"/>
              <a:t>Long-acting Permanent Methods</a:t>
            </a:r>
          </a:p>
          <a:p>
            <a:r>
              <a:rPr lang="en-US" sz="1400" dirty="0" smtClean="0"/>
              <a:t>Community-based Family Planning Services</a:t>
            </a:r>
          </a:p>
          <a:p>
            <a:r>
              <a:rPr lang="en-US" sz="1400" dirty="0" smtClean="0"/>
              <a:t>Healthy Timing and Spacing of Pregnancy</a:t>
            </a:r>
          </a:p>
          <a:p>
            <a:r>
              <a:rPr lang="en-US" sz="1400" dirty="0" smtClean="0"/>
              <a:t>Family Planning and Maternal and Child Health</a:t>
            </a:r>
          </a:p>
          <a:p>
            <a:r>
              <a:rPr lang="en-US" sz="1400" dirty="0" smtClean="0"/>
              <a:t>Safe Motherhood</a:t>
            </a:r>
          </a:p>
          <a:p>
            <a:r>
              <a:rPr lang="en-US" sz="1400" dirty="0" smtClean="0"/>
              <a:t>Malaria in Pregnancy</a:t>
            </a:r>
          </a:p>
          <a:p>
            <a:r>
              <a:rPr lang="en-US" sz="1400" dirty="0" err="1" smtClean="0"/>
              <a:t>Postabortion</a:t>
            </a:r>
            <a:r>
              <a:rPr lang="en-US" sz="1400" dirty="0" smtClean="0"/>
              <a:t> Care</a:t>
            </a:r>
          </a:p>
          <a:p>
            <a:r>
              <a:rPr lang="en-US" sz="1400" dirty="0" smtClean="0"/>
              <a:t>Obstetric Fistula</a:t>
            </a:r>
          </a:p>
          <a:p>
            <a:r>
              <a:rPr lang="en-US" sz="1400" dirty="0" smtClean="0"/>
              <a:t>Newborn Health</a:t>
            </a:r>
          </a:p>
          <a:p>
            <a:r>
              <a:rPr lang="en-US" sz="1400" dirty="0" smtClean="0"/>
              <a:t>Breastfeeding</a:t>
            </a:r>
          </a:p>
          <a:p>
            <a:r>
              <a:rPr lang="en-US" sz="1400" dirty="0" smtClean="0"/>
              <a:t>Women's Nutrition</a:t>
            </a:r>
          </a:p>
          <a:p>
            <a:r>
              <a:rPr lang="en-US" sz="1400" dirty="0" smtClean="0"/>
              <a:t>Women's Nutrition and HIV</a:t>
            </a:r>
          </a:p>
          <a:p>
            <a:r>
              <a:rPr lang="en-US" sz="1400" dirty="0" smtClean="0"/>
              <a:t>STIs/HIV/AIDS</a:t>
            </a:r>
          </a:p>
          <a:p>
            <a:r>
              <a:rPr lang="en-US" sz="1400" dirty="0" smtClean="0"/>
              <a:t>Family Planning and HIV</a:t>
            </a:r>
          </a:p>
          <a:p>
            <a:r>
              <a:rPr lang="en-US" sz="1400" dirty="0" smtClean="0"/>
              <a:t>Male Circumcision</a:t>
            </a:r>
          </a:p>
          <a:p>
            <a:r>
              <a:rPr lang="en-US" sz="1400" dirty="0" smtClean="0"/>
              <a:t>Cervical Cancer</a:t>
            </a:r>
          </a:p>
          <a:p>
            <a:r>
              <a:rPr lang="en-US" sz="1400" dirty="0" smtClean="0"/>
              <a:t>Adolescent and Youth Sexual and Reproductive Health</a:t>
            </a:r>
          </a:p>
          <a:p>
            <a:r>
              <a:rPr lang="en-US" sz="1400" dirty="0" smtClean="0"/>
              <a:t>Reproductive Health in Emergency Situations</a:t>
            </a:r>
          </a:p>
          <a:p>
            <a:r>
              <a:rPr lang="en-US" sz="1400" dirty="0" smtClean="0"/>
              <a:t>Sexual and Gender-based Violence</a:t>
            </a:r>
          </a:p>
          <a:p>
            <a:r>
              <a:rPr lang="en-US" sz="1400" dirty="0" smtClean="0"/>
              <a:t>Female Genital Cutting</a:t>
            </a:r>
          </a:p>
          <a:p>
            <a:r>
              <a:rPr lang="en-US" sz="1400" dirty="0" smtClean="0"/>
              <a:t>Male Engagement in Reproductive Health Programs</a:t>
            </a:r>
            <a:endParaRPr lang="en-US" sz="1400" dirty="0"/>
          </a:p>
        </p:txBody>
      </p:sp>
      <p:sp>
        <p:nvSpPr>
          <p:cNvPr id="4" name="TextBox 3"/>
          <p:cNvSpPr txBox="1"/>
          <p:nvPr/>
        </p:nvSpPr>
        <p:spPr>
          <a:xfrm>
            <a:off x="655637" y="1532255"/>
            <a:ext cx="8382000" cy="646331"/>
          </a:xfrm>
          <a:prstGeom prst="rect">
            <a:avLst/>
          </a:prstGeom>
          <a:noFill/>
        </p:spPr>
        <p:txBody>
          <a:bodyPr wrap="square" rtlCol="0">
            <a:spAutoFit/>
          </a:bodyPr>
          <a:lstStyle/>
          <a:p>
            <a:r>
              <a:rPr lang="en-US" b="1" dirty="0" smtClean="0"/>
              <a:t>Specific Programmatic Area Indicators (selected):</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79438" y="1280319"/>
            <a:ext cx="8762999" cy="4876800"/>
          </a:xfrm>
        </p:spPr>
        <p:txBody>
          <a:bodyPr/>
          <a:lstStyle/>
          <a:p>
            <a:r>
              <a:rPr lang="en-US" sz="2400" dirty="0" smtClean="0">
                <a:ea typeface="ＭＳ Ｐゴシック" pitchFamily="-65" charset="-128"/>
              </a:rPr>
              <a:t>Contraceptive Prevalence Rate (CPR)</a:t>
            </a:r>
          </a:p>
          <a:p>
            <a:pPr lvl="1"/>
            <a:r>
              <a:rPr lang="en-US" sz="2400" dirty="0" smtClean="0">
                <a:ea typeface="ＭＳ Ｐゴシック" pitchFamily="-65" charset="-128"/>
              </a:rPr>
              <a:t>Percentage of (married) women of reproductive age (15-49) who are </a:t>
            </a:r>
            <a:r>
              <a:rPr lang="en-US" sz="2400" b="1" i="1" dirty="0" smtClean="0">
                <a:solidFill>
                  <a:schemeClr val="accent2"/>
                </a:solidFill>
                <a:ea typeface="ＭＳ Ｐゴシック" pitchFamily="-65" charset="-128"/>
              </a:rPr>
              <a:t>currently using </a:t>
            </a:r>
            <a:r>
              <a:rPr lang="en-US" sz="2400" dirty="0" smtClean="0">
                <a:ea typeface="ＭＳ Ｐゴシック" pitchFamily="-65" charset="-128"/>
              </a:rPr>
              <a:t>a contraceptive method.</a:t>
            </a:r>
          </a:p>
          <a:p>
            <a:r>
              <a:rPr lang="en-US" sz="2400" dirty="0" smtClean="0">
                <a:ea typeface="ＭＳ Ｐゴシック" pitchFamily="-65" charset="-128"/>
              </a:rPr>
              <a:t>Unmet Need for FP</a:t>
            </a:r>
          </a:p>
          <a:p>
            <a:pPr lvl="1"/>
            <a:r>
              <a:rPr lang="en-US" sz="2400" dirty="0" smtClean="0">
                <a:ea typeface="ＭＳ Ｐゴシック" pitchFamily="-65" charset="-128"/>
              </a:rPr>
              <a:t>Percentage of </a:t>
            </a:r>
            <a:r>
              <a:rPr lang="en-US" sz="2400" b="1" i="1" dirty="0" smtClean="0">
                <a:solidFill>
                  <a:schemeClr val="accent2"/>
                </a:solidFill>
                <a:ea typeface="ＭＳ Ｐゴシック" pitchFamily="-65" charset="-128"/>
              </a:rPr>
              <a:t>fecund</a:t>
            </a:r>
            <a:r>
              <a:rPr lang="en-US" sz="2400" dirty="0" smtClean="0">
                <a:ea typeface="ＭＳ Ｐゴシック" pitchFamily="-65" charset="-128"/>
              </a:rPr>
              <a:t> women </a:t>
            </a:r>
            <a:r>
              <a:rPr lang="en-US" sz="2400" b="1" i="1" dirty="0" smtClean="0">
                <a:solidFill>
                  <a:schemeClr val="accent2"/>
                </a:solidFill>
                <a:ea typeface="ＭＳ Ｐゴシック" pitchFamily="-65" charset="-128"/>
              </a:rPr>
              <a:t>exposed to the risk of pregnancy</a:t>
            </a:r>
            <a:r>
              <a:rPr lang="en-US" sz="2400" dirty="0" smtClean="0">
                <a:ea typeface="ＭＳ Ｐゴシック" pitchFamily="-65" charset="-128"/>
              </a:rPr>
              <a:t> who say they want to wait at least two years for another birth (spacing) or do not want any more children (limiting), but are not currently using a method of contraception.</a:t>
            </a:r>
          </a:p>
          <a:p>
            <a:endParaRPr lang="en-US" sz="2400" dirty="0" smtClean="0">
              <a:ea typeface="ＭＳ Ｐゴシック" pitchFamily="-65" charset="-128"/>
            </a:endParaRPr>
          </a:p>
          <a:p>
            <a:pPr lvl="1"/>
            <a:endParaRPr lang="en-US" sz="2400" dirty="0" smtClean="0">
              <a:ea typeface="ＭＳ Ｐゴシック" pitchFamily="-65" charset="-128"/>
            </a:endParaRPr>
          </a:p>
        </p:txBody>
      </p:sp>
      <p:sp>
        <p:nvSpPr>
          <p:cNvPr id="26627" name="TextBox 3"/>
          <p:cNvSpPr txBox="1">
            <a:spLocks noChangeArrowheads="1"/>
          </p:cNvSpPr>
          <p:nvPr/>
        </p:nvSpPr>
        <p:spPr bwMode="auto">
          <a:xfrm>
            <a:off x="503237" y="366713"/>
            <a:ext cx="8534400" cy="646112"/>
          </a:xfrm>
          <a:prstGeom prst="rect">
            <a:avLst/>
          </a:prstGeom>
          <a:noFill/>
          <a:ln w="9525">
            <a:noFill/>
            <a:miter lim="800000"/>
            <a:headEnd/>
            <a:tailEnd/>
          </a:ln>
        </p:spPr>
        <p:txBody>
          <a:bodyPr>
            <a:spAutoFit/>
          </a:bodyPr>
          <a:lstStyle/>
          <a:p>
            <a:r>
              <a:rPr lang="en-US" sz="3600" b="1" dirty="0"/>
              <a:t>Common FP Indicators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79437" y="381000"/>
            <a:ext cx="8151813" cy="936625"/>
          </a:xfrm>
        </p:spPr>
        <p:txBody>
          <a:bodyPr/>
          <a:lstStyle/>
          <a:p>
            <a:r>
              <a:rPr lang="en-US" sz="3600" dirty="0" smtClean="0">
                <a:ea typeface="ＭＳ Ｐゴシック" pitchFamily="-65" charset="-128"/>
              </a:rPr>
              <a:t>Related Indicators</a:t>
            </a:r>
          </a:p>
        </p:txBody>
      </p:sp>
      <p:sp>
        <p:nvSpPr>
          <p:cNvPr id="27651" name="Rectangle 3"/>
          <p:cNvSpPr>
            <a:spLocks noGrp="1" noChangeArrowheads="1"/>
          </p:cNvSpPr>
          <p:nvPr>
            <p:ph idx="1"/>
          </p:nvPr>
        </p:nvSpPr>
        <p:spPr>
          <a:xfrm>
            <a:off x="654050" y="1432719"/>
            <a:ext cx="8839200" cy="4876800"/>
          </a:xfrm>
        </p:spPr>
        <p:txBody>
          <a:bodyPr/>
          <a:lstStyle/>
          <a:p>
            <a:r>
              <a:rPr lang="en-US" sz="2400" b="1" dirty="0" smtClean="0">
                <a:ea typeface="ＭＳ Ｐゴシック" pitchFamily="-65" charset="-128"/>
              </a:rPr>
              <a:t>Demand for FP</a:t>
            </a:r>
            <a:r>
              <a:rPr lang="en-US" sz="2400" dirty="0" smtClean="0">
                <a:ea typeface="ＭＳ Ｐゴシック" pitchFamily="-65" charset="-128"/>
              </a:rPr>
              <a:t> </a:t>
            </a:r>
          </a:p>
          <a:p>
            <a:pPr lvl="1"/>
            <a:r>
              <a:rPr lang="en-US" sz="2400" dirty="0" smtClean="0">
                <a:ea typeface="ＭＳ Ｐゴシック" pitchFamily="-65" charset="-128"/>
              </a:rPr>
              <a:t>Percentage of (married) women using FP + percentage (married) women with unmet need for FP</a:t>
            </a:r>
          </a:p>
          <a:p>
            <a:r>
              <a:rPr lang="en-US" sz="2400" b="1" dirty="0" smtClean="0">
                <a:ea typeface="ＭＳ Ｐゴシック" pitchFamily="-65" charset="-128"/>
              </a:rPr>
              <a:t>Percentage of demand satisfied</a:t>
            </a:r>
            <a:r>
              <a:rPr lang="en-US" sz="2400" dirty="0" smtClean="0">
                <a:ea typeface="ＭＳ Ｐゴシック" pitchFamily="-65" charset="-128"/>
              </a:rPr>
              <a:t> </a:t>
            </a:r>
          </a:p>
          <a:p>
            <a:pPr lvl="1"/>
            <a:r>
              <a:rPr lang="en-US" sz="2400" dirty="0" smtClean="0">
                <a:ea typeface="ＭＳ Ｐゴシック" pitchFamily="-65" charset="-128"/>
              </a:rPr>
              <a:t>Percentage of (married) women using FP / percentage (married) women with demand for FP</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14374" y="137319"/>
            <a:ext cx="8628063" cy="1265237"/>
          </a:xfrm>
        </p:spPr>
        <p:txBody>
          <a:bodyPr/>
          <a:lstStyle/>
          <a:p>
            <a:r>
              <a:rPr lang="en-US" sz="3600" dirty="0" smtClean="0">
                <a:ea typeface="ＭＳ Ｐゴシック" pitchFamily="-65" charset="-128"/>
              </a:rPr>
              <a:t>CPR </a:t>
            </a:r>
            <a:r>
              <a:rPr lang="en-US" sz="3600" dirty="0" err="1" smtClean="0">
                <a:ea typeface="ＭＳ Ｐゴシック" pitchFamily="-65" charset="-128"/>
              </a:rPr>
              <a:t>vs</a:t>
            </a:r>
            <a:r>
              <a:rPr lang="en-US" sz="3600" dirty="0" smtClean="0">
                <a:ea typeface="ＭＳ Ｐゴシック" pitchFamily="-65" charset="-128"/>
              </a:rPr>
              <a:t> Unmet Need</a:t>
            </a:r>
          </a:p>
        </p:txBody>
      </p:sp>
      <p:sp>
        <p:nvSpPr>
          <p:cNvPr id="267267" name="Rectangle 3"/>
          <p:cNvSpPr>
            <a:spLocks noGrp="1" noChangeArrowheads="1"/>
          </p:cNvSpPr>
          <p:nvPr>
            <p:ph sz="half" idx="1"/>
          </p:nvPr>
        </p:nvSpPr>
        <p:spPr>
          <a:xfrm>
            <a:off x="782637" y="1432719"/>
            <a:ext cx="4229100" cy="4554538"/>
          </a:xfrm>
        </p:spPr>
        <p:txBody>
          <a:bodyPr/>
          <a:lstStyle/>
          <a:p>
            <a:pPr>
              <a:buFontTx/>
              <a:buNone/>
              <a:defRPr/>
            </a:pPr>
            <a:r>
              <a:rPr lang="en-US" sz="2400" b="1" dirty="0" smtClean="0">
                <a:effectLst>
                  <a:outerShdw blurRad="38100" dist="38100" dir="2700000" algn="tl">
                    <a:srgbClr val="C0C0C0"/>
                  </a:outerShdw>
                </a:effectLst>
                <a:ea typeface="ＭＳ Ｐゴシック" pitchFamily="-65" charset="-128"/>
              </a:rPr>
              <a:t>CPR</a:t>
            </a:r>
          </a:p>
          <a:p>
            <a:pPr>
              <a:defRPr/>
            </a:pPr>
            <a:r>
              <a:rPr lang="en-US" sz="2400" dirty="0" smtClean="0">
                <a:ea typeface="ＭＳ Ｐゴシック" pitchFamily="-65" charset="-128"/>
              </a:rPr>
              <a:t>Relatively simple to define</a:t>
            </a:r>
          </a:p>
          <a:p>
            <a:pPr>
              <a:defRPr/>
            </a:pPr>
            <a:r>
              <a:rPr lang="en-US" sz="2400" dirty="0" err="1" smtClean="0">
                <a:ea typeface="ＭＳ Ｐゴシック" pitchFamily="-65" charset="-128"/>
              </a:rPr>
              <a:t>Uni</a:t>
            </a:r>
            <a:r>
              <a:rPr lang="en-US" sz="2400" dirty="0" smtClean="0">
                <a:ea typeface="ＭＳ Ｐゴシック" pitchFamily="-65" charset="-128"/>
              </a:rPr>
              <a:t>-dimensional</a:t>
            </a:r>
          </a:p>
          <a:p>
            <a:pPr>
              <a:defRPr/>
            </a:pPr>
            <a:r>
              <a:rPr lang="en-US" sz="2400" dirty="0" smtClean="0">
                <a:ea typeface="ＭＳ Ｐゴシック" pitchFamily="-65" charset="-128"/>
              </a:rPr>
              <a:t>Consistency over time</a:t>
            </a:r>
          </a:p>
          <a:p>
            <a:pPr>
              <a:defRPr/>
            </a:pPr>
            <a:r>
              <a:rPr lang="en-US" sz="2400" dirty="0" smtClean="0">
                <a:ea typeface="ＭＳ Ｐゴシック" pitchFamily="-65" charset="-128"/>
              </a:rPr>
              <a:t>Does not capture concept of meeting needs</a:t>
            </a:r>
          </a:p>
          <a:p>
            <a:pPr>
              <a:defRPr/>
            </a:pPr>
            <a:endParaRPr lang="en-US" sz="2400" dirty="0" smtClean="0">
              <a:ea typeface="ＭＳ Ｐゴシック" pitchFamily="-65" charset="-128"/>
            </a:endParaRPr>
          </a:p>
        </p:txBody>
      </p:sp>
      <p:sp>
        <p:nvSpPr>
          <p:cNvPr id="267268" name="Rectangle 4"/>
          <p:cNvSpPr>
            <a:spLocks noGrp="1" noChangeArrowheads="1"/>
          </p:cNvSpPr>
          <p:nvPr>
            <p:ph sz="half" idx="2"/>
          </p:nvPr>
        </p:nvSpPr>
        <p:spPr>
          <a:xfrm>
            <a:off x="5265737" y="1433513"/>
            <a:ext cx="4229100" cy="4554537"/>
          </a:xfrm>
        </p:spPr>
        <p:txBody>
          <a:bodyPr/>
          <a:lstStyle/>
          <a:p>
            <a:pPr>
              <a:buFontTx/>
              <a:buNone/>
              <a:defRPr/>
            </a:pPr>
            <a:r>
              <a:rPr lang="en-US" sz="2400" b="1" dirty="0" smtClean="0">
                <a:effectLst>
                  <a:outerShdw blurRad="38100" dist="38100" dir="2700000" algn="tl">
                    <a:srgbClr val="C0C0C0"/>
                  </a:outerShdw>
                </a:effectLst>
                <a:ea typeface="ＭＳ Ｐゴシック" pitchFamily="-65" charset="-128"/>
              </a:rPr>
              <a:t>Unmet Need</a:t>
            </a:r>
          </a:p>
          <a:p>
            <a:pPr>
              <a:defRPr/>
            </a:pPr>
            <a:r>
              <a:rPr lang="en-US" sz="2400" dirty="0" smtClean="0">
                <a:ea typeface="ＭＳ Ｐゴシック" pitchFamily="-65" charset="-128"/>
              </a:rPr>
              <a:t>Relatively complex to define</a:t>
            </a:r>
          </a:p>
          <a:p>
            <a:pPr>
              <a:defRPr/>
            </a:pPr>
            <a:r>
              <a:rPr lang="en-US" sz="2400" dirty="0" smtClean="0">
                <a:ea typeface="ＭＳ Ｐゴシック" pitchFamily="-65" charset="-128"/>
              </a:rPr>
              <a:t>Multi-dimensional</a:t>
            </a:r>
            <a:r>
              <a:rPr lang="en-US" sz="2400" dirty="0" smtClean="0"/>
              <a:t>—</a:t>
            </a:r>
            <a:r>
              <a:rPr lang="en-US" sz="2400" dirty="0" smtClean="0">
                <a:ea typeface="ＭＳ Ｐゴシック" pitchFamily="-65" charset="-128"/>
              </a:rPr>
              <a:t>demand &amp; use</a:t>
            </a:r>
          </a:p>
          <a:p>
            <a:pPr>
              <a:defRPr/>
            </a:pPr>
            <a:r>
              <a:rPr lang="en-US" sz="2400" dirty="0" smtClean="0">
                <a:ea typeface="ＭＳ Ｐゴシック" pitchFamily="-65" charset="-128"/>
              </a:rPr>
              <a:t>Definition has evolved</a:t>
            </a:r>
          </a:p>
          <a:p>
            <a:pPr>
              <a:defRPr/>
            </a:pPr>
            <a:r>
              <a:rPr lang="en-US" sz="2400" dirty="0" smtClean="0">
                <a:ea typeface="ＭＳ Ｐゴシック" pitchFamily="-65" charset="-128"/>
              </a:rPr>
              <a:t>Captures concept of meeting need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76275" y="213520"/>
            <a:ext cx="8628063" cy="1066800"/>
          </a:xfrm>
        </p:spPr>
        <p:txBody>
          <a:bodyPr/>
          <a:lstStyle/>
          <a:p>
            <a:r>
              <a:rPr lang="en-US" sz="3600" dirty="0" smtClean="0">
                <a:ea typeface="ＭＳ Ｐゴシック" pitchFamily="-65" charset="-128"/>
              </a:rPr>
              <a:t>Exercise 2: Unmet Need</a:t>
            </a:r>
          </a:p>
        </p:txBody>
      </p:sp>
      <p:sp>
        <p:nvSpPr>
          <p:cNvPr id="267267" name="Rectangle 3"/>
          <p:cNvSpPr>
            <a:spLocks noGrp="1" noChangeArrowheads="1"/>
          </p:cNvSpPr>
          <p:nvPr>
            <p:ph sz="half" idx="1"/>
          </p:nvPr>
        </p:nvSpPr>
        <p:spPr>
          <a:xfrm>
            <a:off x="676275" y="1517650"/>
            <a:ext cx="8589962" cy="4554538"/>
          </a:xfrm>
        </p:spPr>
        <p:txBody>
          <a:bodyPr/>
          <a:lstStyle/>
          <a:p>
            <a:pPr>
              <a:spcAft>
                <a:spcPts val="1200"/>
              </a:spcAft>
            </a:pPr>
            <a:r>
              <a:rPr lang="en-US" sz="2400" dirty="0" smtClean="0">
                <a:latin typeface="Arial" charset="0"/>
                <a:ea typeface="ＭＳ Ｐゴシック" pitchFamily="-65" charset="-128"/>
              </a:rPr>
              <a:t>Do the indicators show the same patterns in each country? </a:t>
            </a:r>
          </a:p>
          <a:p>
            <a:pPr>
              <a:spcAft>
                <a:spcPts val="1200"/>
              </a:spcAft>
            </a:pPr>
            <a:r>
              <a:rPr lang="en-US" sz="2400" dirty="0" smtClean="0">
                <a:latin typeface="Arial" charset="0"/>
                <a:ea typeface="ＭＳ Ｐゴシック" pitchFamily="-65" charset="-128"/>
              </a:rPr>
              <a:t>Which countries seem to be the most successful in FP based on each indicator? </a:t>
            </a:r>
          </a:p>
          <a:p>
            <a:pPr>
              <a:spcAft>
                <a:spcPts val="1200"/>
              </a:spcAft>
            </a:pPr>
            <a:r>
              <a:rPr lang="en-US" sz="2400" dirty="0" smtClean="0">
                <a:latin typeface="Arial" charset="0"/>
                <a:ea typeface="ＭＳ Ｐゴシック" pitchFamily="-65" charset="-128"/>
              </a:rPr>
              <a:t>Do your conclusions vary depending on which indicator you look at? </a:t>
            </a:r>
          </a:p>
          <a:p>
            <a:pPr>
              <a:spcAft>
                <a:spcPts val="1200"/>
              </a:spcAft>
            </a:pPr>
            <a:r>
              <a:rPr lang="en-US" sz="2400" dirty="0" smtClean="0">
                <a:latin typeface="Arial" charset="0"/>
                <a:ea typeface="ＭＳ Ｐゴシック" pitchFamily="-65" charset="-128"/>
              </a:rPr>
              <a:t>How do the trends in one indicator influence your interpretation or understanding of trends in the other? </a:t>
            </a:r>
          </a:p>
          <a:p>
            <a:pPr>
              <a:spcAft>
                <a:spcPts val="1200"/>
              </a:spcAft>
            </a:pPr>
            <a:r>
              <a:rPr lang="en-US" sz="2400" dirty="0" smtClean="0">
                <a:latin typeface="Arial" charset="0"/>
                <a:ea typeface="ＭＳ Ｐゴシック" pitchFamily="-65" charset="-128"/>
              </a:rPr>
              <a:t>What does this tell you about the advantages and disadvantages of each indicator? </a:t>
            </a:r>
          </a:p>
          <a:p>
            <a:pPr>
              <a:defRPr/>
            </a:pPr>
            <a:endParaRPr lang="en-US" dirty="0" smtClean="0">
              <a:ea typeface="ＭＳ Ｐゴシック" pitchFamily="-65"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p:txBody>
          <a:bodyPr/>
          <a:lstStyle/>
          <a:p>
            <a:r>
              <a:rPr lang="en-US" smtClean="0">
                <a:ea typeface="ＭＳ Ｐゴシック" pitchFamily="-65" charset="-128"/>
              </a:rPr>
              <a:t>Unmet Need Exercise</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ctrTitle" sz="quarter"/>
          </p:nvPr>
        </p:nvSpPr>
        <p:spPr/>
        <p:txBody>
          <a:bodyPr/>
          <a:lstStyle/>
          <a:p>
            <a:r>
              <a:rPr lang="en-US" smtClean="0">
                <a:ea typeface="ＭＳ Ｐゴシック" pitchFamily="-65" charset="-128"/>
              </a:rPr>
              <a:t>Monitoring Quality of Care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199" y="161131"/>
            <a:ext cx="8626475" cy="1263650"/>
          </a:xfrm>
        </p:spPr>
        <p:txBody>
          <a:bodyPr/>
          <a:lstStyle/>
          <a:p>
            <a:r>
              <a:rPr lang="en-US" sz="3600" dirty="0" smtClean="0">
                <a:ea typeface="ＭＳ Ｐゴシック" pitchFamily="-65" charset="-128"/>
              </a:rPr>
              <a:t>What is Quality of Care in FP?</a:t>
            </a:r>
          </a:p>
        </p:txBody>
      </p:sp>
      <p:sp>
        <p:nvSpPr>
          <p:cNvPr id="31747" name="Rectangle 3"/>
          <p:cNvSpPr>
            <a:spLocks noGrp="1" noChangeArrowheads="1"/>
          </p:cNvSpPr>
          <p:nvPr>
            <p:ph idx="1"/>
          </p:nvPr>
        </p:nvSpPr>
        <p:spPr>
          <a:xfrm>
            <a:off x="930274" y="1380331"/>
            <a:ext cx="8793163" cy="4929188"/>
          </a:xfrm>
          <a:noFill/>
        </p:spPr>
        <p:txBody>
          <a:bodyPr/>
          <a:lstStyle/>
          <a:p>
            <a:pPr>
              <a:lnSpc>
                <a:spcPct val="120000"/>
              </a:lnSpc>
              <a:buFontTx/>
              <a:buNone/>
            </a:pPr>
            <a:r>
              <a:rPr lang="en-US" sz="2400" dirty="0" smtClean="0">
                <a:ea typeface="ＭＳ Ｐゴシック" pitchFamily="-65" charset="-128"/>
              </a:rPr>
              <a:t>What is Quality of Care in FP?</a:t>
            </a:r>
          </a:p>
          <a:p>
            <a:pPr>
              <a:lnSpc>
                <a:spcPct val="120000"/>
              </a:lnSpc>
            </a:pPr>
            <a:r>
              <a:rPr lang="en-US" sz="2400" dirty="0" smtClean="0">
                <a:ea typeface="ＭＳ Ｐゴシック" pitchFamily="-65" charset="-128"/>
              </a:rPr>
              <a:t>General, loosely-defined concept</a:t>
            </a:r>
          </a:p>
          <a:p>
            <a:pPr>
              <a:lnSpc>
                <a:spcPct val="120000"/>
              </a:lnSpc>
            </a:pPr>
            <a:r>
              <a:rPr lang="en-US" sz="2400" dirty="0" smtClean="0">
                <a:ea typeface="ＭＳ Ｐゴシック" pitchFamily="-65" charset="-128"/>
              </a:rPr>
              <a:t>Multidimensional</a:t>
            </a:r>
          </a:p>
          <a:p>
            <a:pPr>
              <a:lnSpc>
                <a:spcPct val="120000"/>
              </a:lnSpc>
            </a:pPr>
            <a:r>
              <a:rPr lang="en-US" sz="2400" dirty="0" smtClean="0">
                <a:ea typeface="ＭＳ Ｐゴシック" pitchFamily="-65" charset="-128"/>
              </a:rPr>
              <a:t>Context specific</a:t>
            </a:r>
          </a:p>
          <a:p>
            <a:pPr>
              <a:lnSpc>
                <a:spcPct val="120000"/>
              </a:lnSpc>
              <a:buFontTx/>
              <a:buNone/>
            </a:pPr>
            <a:r>
              <a:rPr lang="en-US" sz="2400" dirty="0" smtClean="0">
                <a:ea typeface="ＭＳ Ｐゴシック" pitchFamily="-65" charset="-128"/>
              </a:rPr>
              <a:t>Why is it important?</a:t>
            </a:r>
          </a:p>
          <a:p>
            <a:pPr>
              <a:lnSpc>
                <a:spcPct val="120000"/>
              </a:lnSpc>
            </a:pPr>
            <a:r>
              <a:rPr lang="en-US" sz="2400" dirty="0" smtClean="0">
                <a:ea typeface="ＭＳ Ｐゴシック" pitchFamily="-65" charset="-128"/>
              </a:rPr>
              <a:t>Higher utilization of services</a:t>
            </a:r>
          </a:p>
          <a:p>
            <a:pPr>
              <a:lnSpc>
                <a:spcPct val="120000"/>
              </a:lnSpc>
            </a:pPr>
            <a:r>
              <a:rPr lang="en-US" sz="2400" dirty="0" smtClean="0">
                <a:ea typeface="ＭＳ Ｐゴシック" pitchFamily="-65" charset="-128"/>
              </a:rPr>
              <a:t>Fewer unintended pregnancies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137319"/>
            <a:ext cx="8626475" cy="875506"/>
          </a:xfrm>
        </p:spPr>
        <p:txBody>
          <a:bodyPr/>
          <a:lstStyle/>
          <a:p>
            <a:r>
              <a:rPr lang="en-US" sz="3600" dirty="0" smtClean="0">
                <a:ea typeface="ＭＳ Ｐゴシック" pitchFamily="-65" charset="-128"/>
              </a:rPr>
              <a:t>Bruce-Jain Framework</a:t>
            </a:r>
          </a:p>
        </p:txBody>
      </p:sp>
      <p:sp>
        <p:nvSpPr>
          <p:cNvPr id="32771" name="Rectangle 3"/>
          <p:cNvSpPr>
            <a:spLocks noGrp="1" noChangeArrowheads="1"/>
          </p:cNvSpPr>
          <p:nvPr>
            <p:ph idx="1"/>
          </p:nvPr>
        </p:nvSpPr>
        <p:spPr>
          <a:xfrm>
            <a:off x="762000" y="1051719"/>
            <a:ext cx="8626475" cy="5257800"/>
          </a:xfrm>
        </p:spPr>
        <p:txBody>
          <a:bodyPr/>
          <a:lstStyle/>
          <a:p>
            <a:pPr>
              <a:lnSpc>
                <a:spcPct val="120000"/>
              </a:lnSpc>
              <a:buClr>
                <a:srgbClr val="000000"/>
              </a:buClr>
            </a:pPr>
            <a:r>
              <a:rPr lang="en-US" sz="2400" dirty="0" smtClean="0">
                <a:ea typeface="ＭＳ Ｐゴシック" pitchFamily="-65" charset="-128"/>
              </a:rPr>
              <a:t>Choice of contraceptive methods</a:t>
            </a:r>
          </a:p>
          <a:p>
            <a:pPr>
              <a:lnSpc>
                <a:spcPct val="120000"/>
              </a:lnSpc>
              <a:buClr>
                <a:srgbClr val="000000"/>
              </a:buClr>
            </a:pPr>
            <a:r>
              <a:rPr lang="en-US" sz="2400" dirty="0" smtClean="0">
                <a:ea typeface="ＭＳ Ｐゴシック" pitchFamily="-65" charset="-128"/>
              </a:rPr>
              <a:t>Information given to users</a:t>
            </a:r>
          </a:p>
          <a:p>
            <a:pPr>
              <a:lnSpc>
                <a:spcPct val="120000"/>
              </a:lnSpc>
              <a:buClr>
                <a:srgbClr val="000000"/>
              </a:buClr>
            </a:pPr>
            <a:r>
              <a:rPr lang="en-US" sz="2400" dirty="0" smtClean="0">
                <a:ea typeface="ＭＳ Ｐゴシック" pitchFamily="-65" charset="-128"/>
              </a:rPr>
              <a:t>Provider competence</a:t>
            </a:r>
          </a:p>
          <a:p>
            <a:pPr>
              <a:lnSpc>
                <a:spcPct val="120000"/>
              </a:lnSpc>
              <a:buClr>
                <a:srgbClr val="000000"/>
              </a:buClr>
            </a:pPr>
            <a:r>
              <a:rPr lang="en-US" sz="2400" dirty="0" smtClean="0">
                <a:ea typeface="ＭＳ Ｐゴシック" pitchFamily="-65" charset="-128"/>
              </a:rPr>
              <a:t>client/provider relations</a:t>
            </a:r>
          </a:p>
          <a:p>
            <a:pPr>
              <a:lnSpc>
                <a:spcPct val="120000"/>
              </a:lnSpc>
              <a:buClr>
                <a:srgbClr val="000000"/>
              </a:buClr>
            </a:pPr>
            <a:r>
              <a:rPr lang="en-US" sz="2400" dirty="0" smtClean="0">
                <a:ea typeface="ＭＳ Ｐゴシック" pitchFamily="-65" charset="-128"/>
              </a:rPr>
              <a:t>re-contact and follow-up mechanisms</a:t>
            </a:r>
          </a:p>
          <a:p>
            <a:pPr>
              <a:lnSpc>
                <a:spcPct val="120000"/>
              </a:lnSpc>
              <a:buClr>
                <a:srgbClr val="000000"/>
              </a:buClr>
            </a:pPr>
            <a:r>
              <a:rPr lang="en-US" sz="2400" dirty="0" smtClean="0">
                <a:ea typeface="ＭＳ Ｐゴシック" pitchFamily="-65" charset="-128"/>
              </a:rPr>
              <a:t>appropriate constellation of services</a:t>
            </a:r>
          </a:p>
          <a:p>
            <a:pPr marL="379413" lvl="1" indent="-379413">
              <a:lnSpc>
                <a:spcPct val="120000"/>
              </a:lnSpc>
              <a:buClr>
                <a:srgbClr val="000000"/>
              </a:buClr>
              <a:buFontTx/>
              <a:buNone/>
            </a:pPr>
            <a:r>
              <a:rPr lang="en-US" sz="2400" dirty="0" smtClean="0">
                <a:ea typeface="ＭＳ Ｐゴシック" pitchFamily="-65" charset="-128"/>
              </a:rPr>
              <a:t>This definition has been expanded to look at a larger range of  RH services, incentives, gender, standards of care and access issues.  </a:t>
            </a:r>
          </a:p>
          <a:p>
            <a:pPr>
              <a:lnSpc>
                <a:spcPct val="120000"/>
              </a:lnSpc>
              <a:buClr>
                <a:srgbClr val="000000"/>
              </a:buClr>
            </a:pPr>
            <a:endParaRPr lang="en-US" sz="2400" dirty="0" smtClean="0">
              <a:ea typeface="ＭＳ Ｐゴシック" pitchFamily="-65" charset="-128"/>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4" y="61119"/>
            <a:ext cx="8151813" cy="936625"/>
          </a:xfrm>
        </p:spPr>
        <p:txBody>
          <a:bodyPr/>
          <a:lstStyle/>
          <a:p>
            <a:r>
              <a:rPr lang="en-US" sz="3600" dirty="0" smtClean="0">
                <a:ea typeface="ＭＳ Ｐゴシック" pitchFamily="-65" charset="-128"/>
              </a:rPr>
              <a:t>Indicators for QOC</a:t>
            </a:r>
          </a:p>
        </p:txBody>
      </p:sp>
      <p:sp>
        <p:nvSpPr>
          <p:cNvPr id="275459" name="Rectangle 3"/>
          <p:cNvSpPr>
            <a:spLocks noGrp="1" noChangeArrowheads="1"/>
          </p:cNvSpPr>
          <p:nvPr>
            <p:ph idx="1"/>
          </p:nvPr>
        </p:nvSpPr>
        <p:spPr>
          <a:xfrm>
            <a:off x="427037" y="1051719"/>
            <a:ext cx="7162800" cy="2209800"/>
          </a:xfrm>
        </p:spPr>
        <p:txBody>
          <a:bodyPr/>
          <a:lstStyle/>
          <a:p>
            <a:pPr>
              <a:buClr>
                <a:srgbClr val="000000"/>
              </a:buClr>
            </a:pPr>
            <a:r>
              <a:rPr lang="en-US" sz="2400" dirty="0" smtClean="0">
                <a:ea typeface="ＭＳ Ｐゴシック" pitchFamily="-65" charset="-128"/>
              </a:rPr>
              <a:t>No single indicator can capture the different components of QOC</a:t>
            </a:r>
          </a:p>
          <a:p>
            <a:pPr>
              <a:buClr>
                <a:srgbClr val="000000"/>
              </a:buClr>
            </a:pPr>
            <a:r>
              <a:rPr lang="en-US" sz="2400" dirty="0" smtClean="0">
                <a:ea typeface="ＭＳ Ｐゴシック" pitchFamily="-65" charset="-128"/>
              </a:rPr>
              <a:t>Short list of QOC indicators in database include:</a:t>
            </a:r>
          </a:p>
          <a:p>
            <a:endParaRPr lang="en-US" sz="2400" dirty="0" smtClean="0">
              <a:ea typeface="ＭＳ Ｐゴシック" pitchFamily="-65" charset="-128"/>
            </a:endParaRPr>
          </a:p>
          <a:p>
            <a:endParaRPr lang="en-US" sz="2400" dirty="0" smtClean="0">
              <a:ea typeface="ＭＳ Ｐゴシック" pitchFamily="-65" charset="-128"/>
            </a:endParaRPr>
          </a:p>
        </p:txBody>
      </p:sp>
      <p:pic>
        <p:nvPicPr>
          <p:cNvPr id="33796" name="Picture 4"/>
          <p:cNvPicPr>
            <a:picLocks noChangeAspect="1" noChangeArrowheads="1"/>
          </p:cNvPicPr>
          <p:nvPr/>
        </p:nvPicPr>
        <p:blipFill>
          <a:blip r:embed="rId3"/>
          <a:srcRect l="55313" t="21094" r="18055" b="37934"/>
          <a:stretch>
            <a:fillRect/>
          </a:stretch>
        </p:blipFill>
        <p:spPr bwMode="auto">
          <a:xfrm>
            <a:off x="6294437" y="2804319"/>
            <a:ext cx="329565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50837" y="2651919"/>
            <a:ext cx="5715000" cy="3416320"/>
          </a:xfrm>
          <a:prstGeom prst="rect">
            <a:avLst/>
          </a:prstGeom>
          <a:noFill/>
        </p:spPr>
        <p:txBody>
          <a:bodyPr wrap="square" rtlCol="0">
            <a:spAutoFit/>
          </a:bodyPr>
          <a:lstStyle/>
          <a:p>
            <a:pPr lvl="1">
              <a:buClr>
                <a:srgbClr val="000000"/>
              </a:buClr>
              <a:buFont typeface="Arial"/>
              <a:buChar char="•"/>
              <a:tabLst>
                <a:tab pos="5380038" algn="l"/>
              </a:tabLst>
            </a:pPr>
            <a:r>
              <a:rPr lang="en-US" sz="2200" dirty="0" smtClean="0"/>
              <a:t>% of facilities prepared to provide the essential services</a:t>
            </a:r>
          </a:p>
          <a:p>
            <a:pPr lvl="1">
              <a:buClr>
                <a:srgbClr val="000000"/>
              </a:buClr>
              <a:buFont typeface="Arial"/>
              <a:buChar char="•"/>
              <a:tabLst>
                <a:tab pos="5380038" algn="l"/>
              </a:tabLst>
            </a:pPr>
            <a:r>
              <a:rPr lang="en-US" sz="2200" dirty="0" smtClean="0"/>
              <a:t>% of facilities with systems that support quality service delivery (assessed separately for each service) </a:t>
            </a:r>
          </a:p>
          <a:p>
            <a:pPr lvl="1">
              <a:buClr>
                <a:srgbClr val="000000"/>
              </a:buClr>
              <a:buFont typeface="Arial"/>
              <a:buChar char="•"/>
              <a:tabLst>
                <a:tab pos="5380038" algn="l"/>
              </a:tabLst>
            </a:pPr>
            <a:r>
              <a:rPr lang="en-US" sz="2200" dirty="0" smtClean="0"/>
              <a:t>% of facilities where _% of clients receive the service that meets the expected standards</a:t>
            </a:r>
          </a:p>
          <a:p>
            <a:pPr lvl="1">
              <a:buClr>
                <a:srgbClr val="000000"/>
              </a:buClr>
              <a:buFont typeface="Arial"/>
              <a:buChar char="•"/>
              <a:tabLst>
                <a:tab pos="5380038" algn="l"/>
              </a:tabLst>
            </a:pPr>
            <a:r>
              <a:rPr lang="en-US" sz="2200" dirty="0" smtClean="0"/>
              <a:t>Quick investigation of quality </a:t>
            </a:r>
            <a:endParaRPr lang="en-US" sz="2200" dirty="0"/>
          </a:p>
          <a:p>
            <a:pPr>
              <a:buFont typeface="Arial"/>
              <a:buChar cha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57224" y="191294"/>
            <a:ext cx="8151813" cy="936625"/>
          </a:xfrm>
        </p:spPr>
        <p:txBody>
          <a:bodyPr/>
          <a:lstStyle/>
          <a:p>
            <a:r>
              <a:rPr lang="en-US" sz="3600" dirty="0" smtClean="0">
                <a:ea typeface="ＭＳ Ｐゴシック" pitchFamily="-65" charset="-128"/>
              </a:rPr>
              <a:t>Session Overview</a:t>
            </a:r>
          </a:p>
        </p:txBody>
      </p:sp>
      <p:sp>
        <p:nvSpPr>
          <p:cNvPr id="10243" name="Rectangle 3"/>
          <p:cNvSpPr>
            <a:spLocks noGrp="1" noChangeArrowheads="1"/>
          </p:cNvSpPr>
          <p:nvPr>
            <p:ph idx="1"/>
          </p:nvPr>
        </p:nvSpPr>
        <p:spPr>
          <a:xfrm>
            <a:off x="731837" y="1204119"/>
            <a:ext cx="8626475" cy="4552950"/>
          </a:xfrm>
        </p:spPr>
        <p:txBody>
          <a:bodyPr/>
          <a:lstStyle/>
          <a:p>
            <a:pPr marL="514350" indent="-514350">
              <a:spcAft>
                <a:spcPts val="1200"/>
              </a:spcAft>
              <a:buFont typeface="+mj-lt"/>
              <a:buAutoNum type="arabicPeriod"/>
            </a:pPr>
            <a:r>
              <a:rPr lang="en-US" sz="2400" dirty="0" smtClean="0">
                <a:ea typeface="ＭＳ Ｐゴシック" pitchFamily="-65" charset="-128"/>
              </a:rPr>
              <a:t>Background on FP and current context</a:t>
            </a:r>
          </a:p>
          <a:p>
            <a:pPr marL="514350" indent="-514350">
              <a:spcAft>
                <a:spcPts val="1200"/>
              </a:spcAft>
              <a:buFont typeface="+mj-lt"/>
              <a:buAutoNum type="arabicPeriod"/>
            </a:pPr>
            <a:r>
              <a:rPr lang="en-US" sz="2400" dirty="0" smtClean="0">
                <a:ea typeface="ＭＳ Ｐゴシック" pitchFamily="-65" charset="-128"/>
              </a:rPr>
              <a:t>FP framework</a:t>
            </a:r>
          </a:p>
          <a:p>
            <a:pPr marL="514350" indent="-514350">
              <a:spcAft>
                <a:spcPts val="1200"/>
              </a:spcAft>
              <a:buFont typeface="+mj-lt"/>
              <a:buAutoNum type="arabicPeriod"/>
            </a:pPr>
            <a:r>
              <a:rPr lang="en-US" sz="2400" dirty="0" smtClean="0">
                <a:ea typeface="ＭＳ Ｐゴシック" pitchFamily="-65" charset="-128"/>
              </a:rPr>
              <a:t>FP Indicators</a:t>
            </a:r>
          </a:p>
          <a:p>
            <a:pPr marL="514350" indent="-514350">
              <a:spcAft>
                <a:spcPts val="1200"/>
              </a:spcAft>
              <a:buFont typeface="+mj-lt"/>
              <a:buAutoNum type="arabicPeriod"/>
            </a:pPr>
            <a:r>
              <a:rPr lang="en-US" sz="2400" dirty="0" smtClean="0">
                <a:ea typeface="ＭＳ Ｐゴシック" pitchFamily="-65" charset="-128"/>
              </a:rPr>
              <a:t>Monitoring quality of care</a:t>
            </a:r>
          </a:p>
          <a:p>
            <a:pPr marL="514350" indent="-514350">
              <a:spcAft>
                <a:spcPts val="1200"/>
              </a:spcAft>
              <a:buFont typeface="+mj-lt"/>
              <a:buAutoNum type="arabicPeriod"/>
            </a:pPr>
            <a:r>
              <a:rPr lang="en-US" sz="2400" dirty="0" smtClean="0">
                <a:ea typeface="ＭＳ Ｐゴシック" pitchFamily="-65" charset="-128"/>
              </a:rPr>
              <a:t>Evaluating the impact of quality</a:t>
            </a:r>
          </a:p>
          <a:p>
            <a:pPr marL="514350" indent="-514350">
              <a:spcAft>
                <a:spcPts val="1200"/>
              </a:spcAft>
              <a:buFont typeface="+mj-lt"/>
              <a:buAutoNum type="arabicPeriod"/>
            </a:pPr>
            <a:r>
              <a:rPr lang="en-US" sz="2400" dirty="0" smtClean="0">
                <a:ea typeface="ＭＳ Ｐゴシック" pitchFamily="-65" charset="-128"/>
              </a:rPr>
              <a:t>Integration of FP into other health programs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31837" y="343694"/>
            <a:ext cx="9418637" cy="936625"/>
          </a:xfrm>
        </p:spPr>
        <p:txBody>
          <a:bodyPr/>
          <a:lstStyle/>
          <a:p>
            <a:r>
              <a:rPr lang="en-US" sz="3600" dirty="0" smtClean="0">
                <a:ea typeface="ＭＳ Ｐゴシック" pitchFamily="-65" charset="-128"/>
              </a:rPr>
              <a:t>Facility Surveys for QOC Indicators</a:t>
            </a:r>
          </a:p>
        </p:txBody>
      </p:sp>
      <p:sp>
        <p:nvSpPr>
          <p:cNvPr id="34819" name="Rectangle 3"/>
          <p:cNvSpPr>
            <a:spLocks noGrp="1" noChangeArrowheads="1"/>
          </p:cNvSpPr>
          <p:nvPr>
            <p:ph idx="1"/>
          </p:nvPr>
        </p:nvSpPr>
        <p:spPr>
          <a:xfrm>
            <a:off x="731837" y="1508919"/>
            <a:ext cx="8793162" cy="4140200"/>
          </a:xfrm>
          <a:noFill/>
        </p:spPr>
        <p:txBody>
          <a:bodyPr/>
          <a:lstStyle/>
          <a:p>
            <a:r>
              <a:rPr lang="en-US" sz="2400" dirty="0" smtClean="0">
                <a:ea typeface="ＭＳ Ｐゴシック" pitchFamily="-65" charset="-128"/>
              </a:rPr>
              <a:t>Situation Analysis</a:t>
            </a:r>
          </a:p>
          <a:p>
            <a:r>
              <a:rPr lang="en-US" sz="2400" dirty="0" smtClean="0">
                <a:ea typeface="ＭＳ Ｐゴシック" pitchFamily="-65" charset="-128"/>
              </a:rPr>
              <a:t>MEASURE Evaluation Quick Investigation of Quality (QIQ)</a:t>
            </a:r>
          </a:p>
          <a:p>
            <a:pPr lvl="1"/>
            <a:r>
              <a:rPr lang="en-US" sz="2400" dirty="0" smtClean="0">
                <a:ea typeface="ＭＳ Ｐゴシック" pitchFamily="-65" charset="-128"/>
              </a:rPr>
              <a:t>Carried out in Ecuador, Turkey, Uganda, Zimbabwe</a:t>
            </a:r>
          </a:p>
          <a:p>
            <a:r>
              <a:rPr lang="en-US" sz="2400" dirty="0" smtClean="0">
                <a:ea typeface="ＭＳ Ｐゴシック" pitchFamily="-65" charset="-128"/>
              </a:rPr>
              <a:t>MEASURE DHS+ Service Provision Assessments (SPA)</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92162" y="381000"/>
            <a:ext cx="8626475" cy="899319"/>
          </a:xfrm>
        </p:spPr>
        <p:txBody>
          <a:bodyPr/>
          <a:lstStyle/>
          <a:p>
            <a:r>
              <a:rPr lang="en-US" sz="3600" dirty="0" smtClean="0">
                <a:ea typeface="ＭＳ Ｐゴシック" pitchFamily="-65" charset="-128"/>
              </a:rPr>
              <a:t>Some Data Collection Issues</a:t>
            </a:r>
          </a:p>
        </p:txBody>
      </p:sp>
      <p:sp>
        <p:nvSpPr>
          <p:cNvPr id="279555" name="Rectangle 3"/>
          <p:cNvSpPr>
            <a:spLocks noGrp="1" noChangeArrowheads="1"/>
          </p:cNvSpPr>
          <p:nvPr>
            <p:ph idx="1"/>
          </p:nvPr>
        </p:nvSpPr>
        <p:spPr>
          <a:xfrm>
            <a:off x="812799" y="1356519"/>
            <a:ext cx="8301038" cy="4140200"/>
          </a:xfrm>
          <a:noFill/>
          <a:ln>
            <a:noFill/>
          </a:ln>
        </p:spPr>
        <p:txBody>
          <a:bodyPr/>
          <a:lstStyle/>
          <a:p>
            <a:r>
              <a:rPr lang="en-US" sz="2400" dirty="0" smtClean="0">
                <a:ea typeface="ＭＳ Ｐゴシック" pitchFamily="-65" charset="-128"/>
              </a:rPr>
              <a:t>Small sample sizes for FP clients, especially in low prevalence countries</a:t>
            </a:r>
          </a:p>
          <a:p>
            <a:r>
              <a:rPr lang="en-US" sz="2400" dirty="0" smtClean="0">
                <a:ea typeface="ＭＳ Ｐゴシック" pitchFamily="-65" charset="-128"/>
              </a:rPr>
              <a:t>Observation in clinics that use a client flow approach </a:t>
            </a:r>
          </a:p>
          <a:p>
            <a:r>
              <a:rPr lang="en-US" sz="2400" dirty="0" smtClean="0">
                <a:ea typeface="ＭＳ Ｐゴシック" pitchFamily="-65" charset="-128"/>
              </a:rPr>
              <a:t>Sampling</a:t>
            </a:r>
          </a:p>
          <a:p>
            <a:r>
              <a:rPr lang="en-US" sz="2400" dirty="0" smtClean="0">
                <a:ea typeface="ＭＳ Ｐゴシック" pitchFamily="-65" charset="-128"/>
              </a:rPr>
              <a:t>Courtesy bias and hawthorn effects</a:t>
            </a:r>
          </a:p>
          <a:p>
            <a:r>
              <a:rPr lang="en-US" sz="2400" dirty="0" smtClean="0">
                <a:ea typeface="ＭＳ Ｐゴシック" pitchFamily="-65" charset="-128"/>
              </a:rPr>
              <a:t>Unit of analysis (client, provider, facility)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9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9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9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ctrTitle" sz="quarter"/>
          </p:nvPr>
        </p:nvSpPr>
        <p:spPr/>
        <p:txBody>
          <a:bodyPr/>
          <a:lstStyle/>
          <a:p>
            <a:r>
              <a:rPr lang="en-US" smtClean="0">
                <a:ea typeface="ＭＳ Ｐゴシック" pitchFamily="-65" charset="-128"/>
              </a:rPr>
              <a:t>Case Study: QOC in Turkey</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038224" y="343694"/>
            <a:ext cx="8151813" cy="936625"/>
          </a:xfrm>
        </p:spPr>
        <p:txBody>
          <a:bodyPr/>
          <a:lstStyle/>
          <a:p>
            <a:pPr algn="ctr"/>
            <a:r>
              <a:rPr lang="en-US" sz="3600" dirty="0" smtClean="0">
                <a:ea typeface="ＭＳ Ｐゴシック" pitchFamily="-65" charset="-128"/>
              </a:rPr>
              <a:t>Turkey’s Strategic Framework</a:t>
            </a:r>
          </a:p>
        </p:txBody>
      </p:sp>
      <p:pic>
        <p:nvPicPr>
          <p:cNvPr id="7" name="Picture 6" descr="figure.gif"/>
          <p:cNvPicPr>
            <a:picLocks noChangeAspect="1"/>
          </p:cNvPicPr>
          <p:nvPr/>
        </p:nvPicPr>
        <p:blipFill>
          <a:blip r:embed="rId3"/>
          <a:stretch>
            <a:fillRect/>
          </a:stretch>
        </p:blipFill>
        <p:spPr>
          <a:xfrm>
            <a:off x="228600" y="1585119"/>
            <a:ext cx="9647237" cy="2344958"/>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60437" y="419894"/>
            <a:ext cx="8151813" cy="936625"/>
          </a:xfrm>
        </p:spPr>
        <p:txBody>
          <a:bodyPr/>
          <a:lstStyle/>
          <a:p>
            <a:r>
              <a:rPr lang="en-US" sz="3600" dirty="0" smtClean="0">
                <a:ea typeface="ＭＳ Ｐゴシック" pitchFamily="-65" charset="-128"/>
              </a:rPr>
              <a:t>The Quality Index</a:t>
            </a:r>
          </a:p>
        </p:txBody>
      </p:sp>
      <p:sp>
        <p:nvSpPr>
          <p:cNvPr id="37891" name="Rectangle 3"/>
          <p:cNvSpPr>
            <a:spLocks noGrp="1" noChangeArrowheads="1"/>
          </p:cNvSpPr>
          <p:nvPr>
            <p:ph idx="1"/>
          </p:nvPr>
        </p:nvSpPr>
        <p:spPr>
          <a:xfrm>
            <a:off x="1014413" y="1508919"/>
            <a:ext cx="8148637" cy="4140200"/>
          </a:xfrm>
          <a:noFill/>
        </p:spPr>
        <p:txBody>
          <a:bodyPr/>
          <a:lstStyle/>
          <a:p>
            <a:r>
              <a:rPr lang="en-US" sz="2400" dirty="0" smtClean="0">
                <a:ea typeface="ＭＳ Ｐゴシック" pitchFamily="-65" charset="-128"/>
              </a:rPr>
              <a:t>Method availability</a:t>
            </a:r>
          </a:p>
          <a:p>
            <a:r>
              <a:rPr lang="en-US" sz="2400" dirty="0" smtClean="0">
                <a:ea typeface="ＭＳ Ｐゴシック" pitchFamily="-65" charset="-128"/>
              </a:rPr>
              <a:t>Availability of trained personnel</a:t>
            </a:r>
          </a:p>
          <a:p>
            <a:r>
              <a:rPr lang="en-US" sz="2400" dirty="0" smtClean="0">
                <a:ea typeface="ＭＳ Ｐゴシック" pitchFamily="-65" charset="-128"/>
              </a:rPr>
              <a:t>Perceived quality of FP counseling</a:t>
            </a:r>
          </a:p>
          <a:p>
            <a:r>
              <a:rPr lang="en-US" sz="2400" dirty="0" smtClean="0">
                <a:ea typeface="ＭＳ Ｐゴシック" pitchFamily="-65" charset="-128"/>
              </a:rPr>
              <a:t>Adequate infection-prevention measures</a:t>
            </a:r>
          </a:p>
          <a:p>
            <a:r>
              <a:rPr lang="en-US" sz="2400" dirty="0" smtClean="0">
                <a:ea typeface="ＭＳ Ｐゴシック" pitchFamily="-65" charset="-128"/>
              </a:rPr>
              <a:t>Availability of IEC materials</a:t>
            </a:r>
          </a:p>
          <a:p>
            <a:r>
              <a:rPr lang="en-US" sz="2400" dirty="0" smtClean="0">
                <a:ea typeface="ＭＳ Ｐゴシック" pitchFamily="-65" charset="-128"/>
              </a:rPr>
              <a:t>Physical access to FP services</a:t>
            </a:r>
          </a:p>
          <a:p>
            <a:pPr lvl="1">
              <a:buClr>
                <a:schemeClr val="accent1"/>
              </a:buClr>
            </a:pPr>
            <a:endParaRPr lang="en-US" sz="2400" dirty="0" smtClean="0">
              <a:ea typeface="ＭＳ Ｐゴシック" pitchFamily="-65" charset="-128"/>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33424" y="343694"/>
            <a:ext cx="8151813" cy="936625"/>
          </a:xfrm>
        </p:spPr>
        <p:txBody>
          <a:bodyPr/>
          <a:lstStyle/>
          <a:p>
            <a:r>
              <a:rPr lang="en-US" sz="3600" dirty="0" smtClean="0">
                <a:ea typeface="ＭＳ Ｐゴシック" pitchFamily="-65" charset="-128"/>
              </a:rPr>
              <a:t>Data Source</a:t>
            </a:r>
          </a:p>
        </p:txBody>
      </p:sp>
      <p:sp>
        <p:nvSpPr>
          <p:cNvPr id="38915" name="Rectangle 3"/>
          <p:cNvSpPr>
            <a:spLocks noGrp="1" noChangeArrowheads="1"/>
          </p:cNvSpPr>
          <p:nvPr>
            <p:ph idx="1"/>
          </p:nvPr>
        </p:nvSpPr>
        <p:spPr>
          <a:xfrm>
            <a:off x="819150" y="1342231"/>
            <a:ext cx="9209087" cy="4433888"/>
          </a:xfrm>
          <a:noFill/>
        </p:spPr>
        <p:txBody>
          <a:bodyPr/>
          <a:lstStyle/>
          <a:p>
            <a:r>
              <a:rPr lang="en-US" sz="2400" dirty="0" smtClean="0">
                <a:ea typeface="ＭＳ Ｐゴシック" pitchFamily="-65" charset="-128"/>
              </a:rPr>
              <a:t>Istanbul Quality Surveys</a:t>
            </a:r>
          </a:p>
          <a:p>
            <a:pPr lvl="1"/>
            <a:r>
              <a:rPr lang="en-US" sz="2400" dirty="0" smtClean="0">
                <a:ea typeface="ＭＳ Ｐゴシック" pitchFamily="-65" charset="-128"/>
              </a:rPr>
              <a:t>Facility inventory</a:t>
            </a:r>
          </a:p>
          <a:p>
            <a:pPr lvl="1"/>
            <a:r>
              <a:rPr lang="en-US" sz="2400" dirty="0" smtClean="0">
                <a:ea typeface="ＭＳ Ｐゴシック" pitchFamily="-65" charset="-128"/>
              </a:rPr>
              <a:t>Client exit interviews</a:t>
            </a:r>
          </a:p>
          <a:p>
            <a:r>
              <a:rPr lang="en-US" sz="2400" dirty="0" smtClean="0">
                <a:ea typeface="ＭＳ Ｐゴシック" pitchFamily="-65" charset="-128"/>
              </a:rPr>
              <a:t>Based on MEASURE </a:t>
            </a:r>
            <a:r>
              <a:rPr lang="en-US" sz="2400" i="1" dirty="0" smtClean="0">
                <a:ea typeface="ＭＳ Ｐゴシック" pitchFamily="-65" charset="-128"/>
              </a:rPr>
              <a:t>Evaluation </a:t>
            </a:r>
            <a:r>
              <a:rPr lang="en-US" sz="2400" dirty="0" smtClean="0">
                <a:ea typeface="ＭＳ Ｐゴシック" pitchFamily="-65" charset="-128"/>
              </a:rPr>
              <a:t>QIQ</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55637" y="289719"/>
            <a:ext cx="8151813" cy="936625"/>
          </a:xfrm>
        </p:spPr>
        <p:txBody>
          <a:bodyPr/>
          <a:lstStyle/>
          <a:p>
            <a:r>
              <a:rPr lang="en-US" sz="3600" dirty="0" smtClean="0">
                <a:ea typeface="ＭＳ Ｐゴシック" pitchFamily="-65" charset="-128"/>
              </a:rPr>
              <a:t>The Quality Index</a:t>
            </a:r>
          </a:p>
        </p:txBody>
      </p:sp>
      <p:sp>
        <p:nvSpPr>
          <p:cNvPr id="2052" name="Rectangle 3"/>
          <p:cNvSpPr>
            <a:spLocks noGrp="1" noChangeArrowheads="1"/>
          </p:cNvSpPr>
          <p:nvPr>
            <p:ph type="body" sz="half" idx="1"/>
          </p:nvPr>
        </p:nvSpPr>
        <p:spPr>
          <a:xfrm>
            <a:off x="731837" y="1280319"/>
            <a:ext cx="3994150" cy="4140200"/>
          </a:xfrm>
          <a:noFill/>
        </p:spPr>
        <p:txBody>
          <a:bodyPr/>
          <a:lstStyle/>
          <a:p>
            <a:r>
              <a:rPr lang="en-US" sz="2400" dirty="0" smtClean="0">
                <a:ea typeface="ＭＳ Ｐゴシック" pitchFamily="-65" charset="-128"/>
              </a:rPr>
              <a:t>Sum of scores from the 6 components (range 0-6)</a:t>
            </a:r>
          </a:p>
        </p:txBody>
      </p:sp>
      <p:graphicFrame>
        <p:nvGraphicFramePr>
          <p:cNvPr id="2050" name="Object 2"/>
          <p:cNvGraphicFramePr>
            <a:graphicFrameLocks noGrp="1" noChangeAspect="1"/>
          </p:cNvGraphicFramePr>
          <p:nvPr>
            <p:ph type="chart" sz="half" idx="2"/>
          </p:nvPr>
        </p:nvGraphicFramePr>
        <p:xfrm>
          <a:off x="5238750" y="1432719"/>
          <a:ext cx="3833813" cy="4140200"/>
        </p:xfrm>
        <a:graphic>
          <a:graphicData uri="http://schemas.openxmlformats.org/presentationml/2006/ole">
            <p:oleObj spid="_x0000_s2050" name="Chart" r:id="rId4" imgW="3810000" imgH="4114800" progId="MSGraph.Chart.8">
              <p:embed followColorScheme="full"/>
            </p:oleObj>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33411" y="191294"/>
            <a:ext cx="8151813" cy="936625"/>
          </a:xfrm>
        </p:spPr>
        <p:txBody>
          <a:bodyPr/>
          <a:lstStyle/>
          <a:p>
            <a:r>
              <a:rPr lang="en-US" sz="3600" dirty="0" smtClean="0">
                <a:ea typeface="ＭＳ Ｐゴシック" pitchFamily="-65" charset="-128"/>
              </a:rPr>
              <a:t>Method Availability</a:t>
            </a:r>
          </a:p>
        </p:txBody>
      </p:sp>
      <p:sp>
        <p:nvSpPr>
          <p:cNvPr id="3076" name="Rectangle 3"/>
          <p:cNvSpPr>
            <a:spLocks noGrp="1" noChangeArrowheads="1"/>
          </p:cNvSpPr>
          <p:nvPr>
            <p:ph type="body" sz="half" idx="1"/>
          </p:nvPr>
        </p:nvSpPr>
        <p:spPr>
          <a:xfrm>
            <a:off x="708024" y="1280319"/>
            <a:ext cx="4343400" cy="4140200"/>
          </a:xfrm>
          <a:noFill/>
        </p:spPr>
        <p:txBody>
          <a:bodyPr/>
          <a:lstStyle/>
          <a:p>
            <a:r>
              <a:rPr lang="en-US" sz="2400" dirty="0" smtClean="0">
                <a:ea typeface="ＭＳ Ｐゴシック" pitchFamily="-65" charset="-128"/>
              </a:rPr>
              <a:t>Proportion of facilities that distribute or prescribe 3 or more modern FP methods</a:t>
            </a:r>
          </a:p>
        </p:txBody>
      </p:sp>
      <p:graphicFrame>
        <p:nvGraphicFramePr>
          <p:cNvPr id="3074" name="Object 2"/>
          <p:cNvGraphicFramePr>
            <a:graphicFrameLocks noGrp="1" noChangeAspect="1"/>
          </p:cNvGraphicFramePr>
          <p:nvPr>
            <p:ph type="chart" sz="half" idx="2"/>
          </p:nvPr>
        </p:nvGraphicFramePr>
        <p:xfrm>
          <a:off x="5356224" y="1432719"/>
          <a:ext cx="3833813" cy="4140200"/>
        </p:xfrm>
        <a:graphic>
          <a:graphicData uri="http://schemas.openxmlformats.org/presentationml/2006/ole">
            <p:oleObj spid="_x0000_s3074" name="Chart" r:id="rId4" imgW="3810000" imgH="4114800" progId="MSGraph.Chart.8">
              <p:embed followColorScheme="full"/>
            </p:oleObj>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04824" y="115094"/>
            <a:ext cx="8151813" cy="936625"/>
          </a:xfrm>
        </p:spPr>
        <p:txBody>
          <a:bodyPr/>
          <a:lstStyle/>
          <a:p>
            <a:r>
              <a:rPr lang="en-US" sz="3600" dirty="0" smtClean="0">
                <a:ea typeface="ＭＳ Ｐゴシック" pitchFamily="-65" charset="-128"/>
              </a:rPr>
              <a:t>Perceived Quality of FP Counseling</a:t>
            </a:r>
          </a:p>
        </p:txBody>
      </p:sp>
      <p:sp>
        <p:nvSpPr>
          <p:cNvPr id="4100" name="Rectangle 3"/>
          <p:cNvSpPr>
            <a:spLocks noGrp="1" noChangeArrowheads="1"/>
          </p:cNvSpPr>
          <p:nvPr>
            <p:ph type="body" sz="half" idx="1"/>
          </p:nvPr>
        </p:nvSpPr>
        <p:spPr>
          <a:xfrm>
            <a:off x="560387" y="1204119"/>
            <a:ext cx="4514850" cy="4432300"/>
          </a:xfrm>
          <a:noFill/>
        </p:spPr>
        <p:txBody>
          <a:bodyPr/>
          <a:lstStyle/>
          <a:p>
            <a:r>
              <a:rPr lang="en-US" sz="2400" dirty="0" smtClean="0">
                <a:ea typeface="ＭＳ Ｐゴシック" pitchFamily="-65" charset="-128"/>
              </a:rPr>
              <a:t>Proportion of clients who report</a:t>
            </a:r>
          </a:p>
          <a:p>
            <a:pPr lvl="1"/>
            <a:r>
              <a:rPr lang="en-US" sz="2400" dirty="0" smtClean="0">
                <a:ea typeface="ＭＳ Ｐゴシック" pitchFamily="-65" charset="-128"/>
              </a:rPr>
              <a:t>they were seated</a:t>
            </a:r>
          </a:p>
          <a:p>
            <a:pPr lvl="1"/>
            <a:r>
              <a:rPr lang="en-US" sz="2400" dirty="0" smtClean="0">
                <a:ea typeface="ＭＳ Ｐゴシック" pitchFamily="-65" charset="-128"/>
              </a:rPr>
              <a:t>had sufficient time with the provider</a:t>
            </a:r>
          </a:p>
          <a:p>
            <a:pPr lvl="1"/>
            <a:r>
              <a:rPr lang="en-US" sz="2400" dirty="0" smtClean="0">
                <a:ea typeface="ＭＳ Ｐゴシック" pitchFamily="-65" charset="-128"/>
              </a:rPr>
              <a:t>clearly understood the information provided</a:t>
            </a:r>
          </a:p>
        </p:txBody>
      </p:sp>
      <p:graphicFrame>
        <p:nvGraphicFramePr>
          <p:cNvPr id="4098" name="Object 2"/>
          <p:cNvGraphicFramePr>
            <a:graphicFrameLocks noGrp="1" noChangeAspect="1"/>
          </p:cNvGraphicFramePr>
          <p:nvPr>
            <p:ph type="chart" sz="half" idx="2"/>
          </p:nvPr>
        </p:nvGraphicFramePr>
        <p:xfrm>
          <a:off x="5227637" y="1356519"/>
          <a:ext cx="4105275" cy="4433887"/>
        </p:xfrm>
        <a:graphic>
          <a:graphicData uri="http://schemas.openxmlformats.org/presentationml/2006/ole">
            <p:oleObj spid="_x0000_s4098" name="Chart" r:id="rId4" imgW="3810000" imgH="4114800" progId="MSGraph.Chart.8">
              <p:embed followColorScheme="full"/>
            </p:oleObj>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50837" y="213519"/>
            <a:ext cx="9494837" cy="899319"/>
          </a:xfrm>
        </p:spPr>
        <p:txBody>
          <a:bodyPr/>
          <a:lstStyle/>
          <a:p>
            <a:pPr algn="ctr"/>
            <a:r>
              <a:rPr lang="en-US" sz="3600" dirty="0" smtClean="0">
                <a:ea typeface="ＭＳ Ｐゴシック" pitchFamily="-65" charset="-128"/>
              </a:rPr>
              <a:t>Adequate Infection Prevention Measures</a:t>
            </a:r>
          </a:p>
        </p:txBody>
      </p:sp>
      <p:sp>
        <p:nvSpPr>
          <p:cNvPr id="5124" name="Rectangle 3"/>
          <p:cNvSpPr>
            <a:spLocks noGrp="1" noChangeArrowheads="1"/>
          </p:cNvSpPr>
          <p:nvPr>
            <p:ph type="body" sz="half" idx="1"/>
          </p:nvPr>
        </p:nvSpPr>
        <p:spPr>
          <a:xfrm>
            <a:off x="623887" y="1280319"/>
            <a:ext cx="4756150" cy="4138612"/>
          </a:xfrm>
          <a:noFill/>
        </p:spPr>
        <p:txBody>
          <a:bodyPr/>
          <a:lstStyle/>
          <a:p>
            <a:r>
              <a:rPr lang="en-US" sz="2400" dirty="0" smtClean="0">
                <a:ea typeface="ＭＳ Ｐゴシック" pitchFamily="-65" charset="-128"/>
              </a:rPr>
              <a:t>Proportion of facilities that meet the following standards :</a:t>
            </a:r>
          </a:p>
          <a:p>
            <a:pPr lvl="1"/>
            <a:r>
              <a:rPr lang="en-US" sz="2400" dirty="0" smtClean="0">
                <a:ea typeface="ＭＳ Ｐゴシック" pitchFamily="-65" charset="-128"/>
              </a:rPr>
              <a:t>Plastic bucket for CL solution</a:t>
            </a:r>
          </a:p>
          <a:p>
            <a:pPr lvl="1"/>
            <a:r>
              <a:rPr lang="en-US" sz="2400" dirty="0" smtClean="0">
                <a:ea typeface="ＭＳ Ｐゴシック" pitchFamily="-65" charset="-128"/>
              </a:rPr>
              <a:t>Unused IUD kits kept sterile</a:t>
            </a:r>
          </a:p>
          <a:p>
            <a:pPr lvl="1"/>
            <a:r>
              <a:rPr lang="en-US" sz="2400" dirty="0" smtClean="0">
                <a:ea typeface="ＭＳ Ｐゴシック" pitchFamily="-65" charset="-128"/>
              </a:rPr>
              <a:t>Medical waste kept in leak-proof containers with lids</a:t>
            </a:r>
          </a:p>
          <a:p>
            <a:pPr lvl="1"/>
            <a:r>
              <a:rPr lang="en-US" sz="2400" dirty="0" smtClean="0">
                <a:ea typeface="ＭＳ Ｐゴシック" pitchFamily="-65" charset="-128"/>
              </a:rPr>
              <a:t>Appropriate containers for sharp objects</a:t>
            </a:r>
          </a:p>
        </p:txBody>
      </p:sp>
      <p:graphicFrame>
        <p:nvGraphicFramePr>
          <p:cNvPr id="5122" name="Object 2"/>
          <p:cNvGraphicFramePr>
            <a:graphicFrameLocks noGrp="1" noChangeAspect="1"/>
          </p:cNvGraphicFramePr>
          <p:nvPr>
            <p:ph type="chart" sz="half" idx="2"/>
          </p:nvPr>
        </p:nvGraphicFramePr>
        <p:xfrm>
          <a:off x="5662612" y="1432719"/>
          <a:ext cx="3832225" cy="4138613"/>
        </p:xfrm>
        <a:graphic>
          <a:graphicData uri="http://schemas.openxmlformats.org/presentationml/2006/ole">
            <p:oleObj spid="_x0000_s5122" name="Chart" r:id="rId4" imgW="3810000" imgH="4114800" progId="MSGraph.Chart.8">
              <p:embed followColorScheme="full"/>
            </p:oleObj>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442119"/>
            <a:ext cx="9494837" cy="1067594"/>
          </a:xfrm>
        </p:spPr>
        <p:txBody>
          <a:bodyPr/>
          <a:lstStyle/>
          <a:p>
            <a:pPr algn="ctr"/>
            <a:r>
              <a:rPr lang="en-US" sz="3600" b="0" dirty="0" smtClean="0">
                <a:ea typeface="ＭＳ Ｐゴシック" pitchFamily="-65" charset="-128"/>
              </a:rPr>
              <a:t>Background on FP and Current </a:t>
            </a:r>
            <a:r>
              <a:rPr lang="en-US" sz="3600" b="0" dirty="0" smtClean="0"/>
              <a:t>C</a:t>
            </a:r>
            <a:r>
              <a:rPr lang="en-US" sz="3600" b="0" dirty="0" smtClean="0">
                <a:ea typeface="ＭＳ Ｐゴシック" pitchFamily="-65" charset="-128"/>
              </a:rPr>
              <a:t>ontext</a:t>
            </a:r>
            <a:r>
              <a:rPr lang="en-US" sz="3600" dirty="0" smtClean="0">
                <a:ea typeface="ＭＳ Ｐゴシック" pitchFamily="-65" charset="-128"/>
              </a:rPr>
              <a:t/>
            </a:r>
            <a:br>
              <a:rPr lang="en-US" sz="3600" dirty="0" smtClean="0">
                <a:ea typeface="ＭＳ Ｐゴシック" pitchFamily="-65" charset="-128"/>
              </a:rPr>
            </a:br>
            <a:endParaRPr lang="en-US" sz="3600" dirty="0" smtClean="0">
              <a:ea typeface="ＭＳ Ｐゴシック" pitchFamily="-65" charset="-128"/>
            </a:endParaRPr>
          </a:p>
        </p:txBody>
      </p:sp>
      <p:graphicFrame>
        <p:nvGraphicFramePr>
          <p:cNvPr id="4" name="Content Placeholder 3"/>
          <p:cNvGraphicFramePr>
            <a:graphicFrameLocks noGrp="1"/>
          </p:cNvGraphicFramePr>
          <p:nvPr>
            <p:ph idx="1"/>
          </p:nvPr>
        </p:nvGraphicFramePr>
        <p:xfrm>
          <a:off x="808037" y="2270919"/>
          <a:ext cx="8732838" cy="2743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p:txBody>
          <a:bodyPr/>
          <a:lstStyle/>
          <a:p>
            <a:r>
              <a:rPr lang="en-US" dirty="0" smtClean="0">
                <a:ea typeface="ＭＳ Ｐゴシック" pitchFamily="-65" charset="-128"/>
              </a:rPr>
              <a:t>Evaluating the Impact of Quality of Care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930275" y="1816884"/>
            <a:ext cx="8120063" cy="4797435"/>
            <a:chOff x="768" y="1200"/>
            <a:chExt cx="4349" cy="2588"/>
          </a:xfrm>
        </p:grpSpPr>
        <p:sp>
          <p:nvSpPr>
            <p:cNvPr id="40966" name="Text Box 3"/>
            <p:cNvSpPr txBox="1">
              <a:spLocks noChangeArrowheads="1"/>
            </p:cNvSpPr>
            <p:nvPr/>
          </p:nvSpPr>
          <p:spPr bwMode="auto">
            <a:xfrm>
              <a:off x="768" y="1200"/>
              <a:ext cx="864" cy="1728"/>
            </a:xfrm>
            <a:prstGeom prst="rect">
              <a:avLst/>
            </a:prstGeom>
            <a:solidFill>
              <a:srgbClr val="FFFFFF"/>
            </a:solidFill>
            <a:ln w="9525">
              <a:solidFill>
                <a:srgbClr val="000000"/>
              </a:solidFill>
              <a:miter lim="800000"/>
              <a:headEnd/>
              <a:tailEnd/>
            </a:ln>
          </p:spPr>
          <p:txBody>
            <a:bodyPr lIns="101370" tIns="50685" rIns="101370" bIns="50685"/>
            <a:lstStyle/>
            <a:p>
              <a:pPr defTabSz="1014413"/>
              <a:r>
                <a:rPr lang="en-US" sz="1600" b="1" dirty="0">
                  <a:solidFill>
                    <a:schemeClr val="accent4">
                      <a:lumMod val="10000"/>
                    </a:schemeClr>
                  </a:solidFill>
                  <a:latin typeface="+mj-lt"/>
                </a:rPr>
                <a:t>Quality of services</a:t>
              </a:r>
              <a:r>
                <a:rPr lang="en-US" sz="1600" dirty="0">
                  <a:solidFill>
                    <a:schemeClr val="accent4">
                      <a:lumMod val="10000"/>
                    </a:schemeClr>
                  </a:solidFill>
                  <a:latin typeface="+mj-lt"/>
                </a:rPr>
                <a:t>                   </a:t>
              </a:r>
            </a:p>
            <a:p>
              <a:pPr defTabSz="1014413">
                <a:buFontTx/>
                <a:buChar char="•"/>
              </a:pPr>
              <a:r>
                <a:rPr lang="en-US" sz="1400" dirty="0">
                  <a:solidFill>
                    <a:schemeClr val="accent4">
                      <a:lumMod val="10000"/>
                    </a:schemeClr>
                  </a:solidFill>
                  <a:latin typeface="+mj-lt"/>
                </a:rPr>
                <a:t>Choice</a:t>
              </a:r>
            </a:p>
            <a:p>
              <a:pPr defTabSz="1014413">
                <a:buFont typeface="Symbol" pitchFamily="-65" charset="2"/>
                <a:buChar char="·"/>
              </a:pPr>
              <a:r>
                <a:rPr lang="en-US" sz="1400" dirty="0">
                  <a:solidFill>
                    <a:schemeClr val="accent4">
                      <a:lumMod val="10000"/>
                    </a:schemeClr>
                  </a:solidFill>
                  <a:latin typeface="+mj-lt"/>
                </a:rPr>
                <a:t>Information to users</a:t>
              </a:r>
            </a:p>
            <a:p>
              <a:pPr defTabSz="1014413">
                <a:buFont typeface="Symbol" pitchFamily="-65" charset="2"/>
                <a:buChar char="·"/>
              </a:pPr>
              <a:r>
                <a:rPr lang="en-US" sz="1400" dirty="0">
                  <a:solidFill>
                    <a:schemeClr val="accent4">
                      <a:lumMod val="10000"/>
                    </a:schemeClr>
                  </a:solidFill>
                  <a:latin typeface="+mj-lt"/>
                </a:rPr>
                <a:t>Provider competence</a:t>
              </a:r>
            </a:p>
            <a:p>
              <a:pPr defTabSz="1014413">
                <a:buFont typeface="Symbol" pitchFamily="-65" charset="2"/>
                <a:buChar char="·"/>
              </a:pPr>
              <a:r>
                <a:rPr lang="en-US" sz="1400" dirty="0">
                  <a:solidFill>
                    <a:schemeClr val="accent4">
                      <a:lumMod val="10000"/>
                    </a:schemeClr>
                  </a:solidFill>
                  <a:latin typeface="+mj-lt"/>
                </a:rPr>
                <a:t>Client-provider relations</a:t>
              </a:r>
            </a:p>
            <a:p>
              <a:pPr defTabSz="1014413">
                <a:buFont typeface="Symbol" pitchFamily="-65" charset="2"/>
                <a:buChar char="·"/>
              </a:pPr>
              <a:r>
                <a:rPr lang="en-US" sz="1400" dirty="0">
                  <a:solidFill>
                    <a:schemeClr val="accent4">
                      <a:lumMod val="10000"/>
                    </a:schemeClr>
                  </a:solidFill>
                  <a:latin typeface="+mj-lt"/>
                </a:rPr>
                <a:t>Follow-up</a:t>
              </a:r>
            </a:p>
            <a:p>
              <a:pPr defTabSz="1014413">
                <a:buFont typeface="Symbol" pitchFamily="-65" charset="2"/>
                <a:buChar char="·"/>
              </a:pPr>
              <a:r>
                <a:rPr lang="en-US" sz="1400" dirty="0">
                  <a:solidFill>
                    <a:schemeClr val="accent4">
                      <a:lumMod val="10000"/>
                    </a:schemeClr>
                  </a:solidFill>
                  <a:latin typeface="+mj-lt"/>
                </a:rPr>
                <a:t>Appropriate constellation of services</a:t>
              </a:r>
            </a:p>
          </p:txBody>
        </p:sp>
        <p:sp>
          <p:nvSpPr>
            <p:cNvPr id="40967" name="Text Box 4"/>
            <p:cNvSpPr txBox="1">
              <a:spLocks noChangeArrowheads="1"/>
            </p:cNvSpPr>
            <p:nvPr/>
          </p:nvSpPr>
          <p:spPr bwMode="auto">
            <a:xfrm>
              <a:off x="864" y="3120"/>
              <a:ext cx="748" cy="230"/>
            </a:xfrm>
            <a:prstGeom prst="rect">
              <a:avLst/>
            </a:prstGeom>
            <a:solidFill>
              <a:srgbClr val="FFFFFF"/>
            </a:solidFill>
            <a:ln w="9525">
              <a:solidFill>
                <a:srgbClr val="000000"/>
              </a:solidFill>
              <a:miter lim="800000"/>
              <a:headEnd/>
              <a:tailEnd/>
            </a:ln>
          </p:spPr>
          <p:txBody>
            <a:bodyPr lIns="101370" tIns="50685" rIns="101370" bIns="50685"/>
            <a:lstStyle/>
            <a:p>
              <a:pPr algn="ctr" defTabSz="1014413"/>
              <a:r>
                <a:rPr lang="en-US" sz="1600" dirty="0">
                  <a:solidFill>
                    <a:srgbClr val="161616"/>
                  </a:solidFill>
                  <a:latin typeface="+mj-lt"/>
                </a:rPr>
                <a:t>Other factors</a:t>
              </a:r>
              <a:endParaRPr lang="en-US" sz="1000" dirty="0">
                <a:solidFill>
                  <a:srgbClr val="161616"/>
                </a:solidFill>
                <a:latin typeface="+mj-lt"/>
              </a:endParaRPr>
            </a:p>
          </p:txBody>
        </p:sp>
        <p:sp>
          <p:nvSpPr>
            <p:cNvPr id="40968" name="Line 5"/>
            <p:cNvSpPr>
              <a:spLocks noChangeShapeType="1"/>
            </p:cNvSpPr>
            <p:nvPr/>
          </p:nvSpPr>
          <p:spPr bwMode="auto">
            <a:xfrm>
              <a:off x="1632" y="1440"/>
              <a:ext cx="288" cy="0"/>
            </a:xfrm>
            <a:prstGeom prst="line">
              <a:avLst/>
            </a:prstGeom>
            <a:noFill/>
            <a:ln w="9525">
              <a:solidFill>
                <a:srgbClr val="000000"/>
              </a:solidFill>
              <a:prstDash val="dash"/>
              <a:round/>
              <a:headEnd/>
              <a:tailEnd type="triangle" w="med" len="med"/>
            </a:ln>
          </p:spPr>
          <p:txBody>
            <a:bodyPr/>
            <a:lstStyle/>
            <a:p>
              <a:endParaRPr lang="en-US">
                <a:latin typeface="+mj-lt"/>
              </a:endParaRPr>
            </a:p>
          </p:txBody>
        </p:sp>
        <p:sp>
          <p:nvSpPr>
            <p:cNvPr id="40969" name="Line 6"/>
            <p:cNvSpPr>
              <a:spLocks noChangeShapeType="1"/>
            </p:cNvSpPr>
            <p:nvPr/>
          </p:nvSpPr>
          <p:spPr bwMode="auto">
            <a:xfrm flipV="1">
              <a:off x="1632" y="1584"/>
              <a:ext cx="336" cy="1584"/>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70" name="Text Box 7"/>
            <p:cNvSpPr txBox="1">
              <a:spLocks noChangeArrowheads="1"/>
            </p:cNvSpPr>
            <p:nvPr/>
          </p:nvSpPr>
          <p:spPr bwMode="auto">
            <a:xfrm>
              <a:off x="1920" y="1344"/>
              <a:ext cx="749" cy="230"/>
            </a:xfrm>
            <a:prstGeom prst="rect">
              <a:avLst/>
            </a:prstGeom>
            <a:solidFill>
              <a:srgbClr val="FFFFFF"/>
            </a:solidFill>
            <a:ln w="9525">
              <a:solidFill>
                <a:srgbClr val="000000"/>
              </a:solidFill>
              <a:miter lim="800000"/>
              <a:headEnd/>
              <a:tailEnd/>
            </a:ln>
          </p:spPr>
          <p:txBody>
            <a:bodyPr lIns="101370" tIns="50685" rIns="101370" bIns="50685"/>
            <a:lstStyle/>
            <a:p>
              <a:pPr algn="ctr" defTabSz="1014413"/>
              <a:r>
                <a:rPr lang="en-US" sz="1600" dirty="0">
                  <a:solidFill>
                    <a:srgbClr val="161616"/>
                  </a:solidFill>
                  <a:latin typeface="+mj-lt"/>
                </a:rPr>
                <a:t>Acceptance</a:t>
              </a:r>
            </a:p>
          </p:txBody>
        </p:sp>
        <p:sp>
          <p:nvSpPr>
            <p:cNvPr id="40971" name="Line 8"/>
            <p:cNvSpPr>
              <a:spLocks noChangeShapeType="1"/>
            </p:cNvSpPr>
            <p:nvPr/>
          </p:nvSpPr>
          <p:spPr bwMode="auto">
            <a:xfrm>
              <a:off x="1632" y="2256"/>
              <a:ext cx="288" cy="0"/>
            </a:xfrm>
            <a:prstGeom prst="line">
              <a:avLst/>
            </a:prstGeom>
            <a:noFill/>
            <a:ln w="9525">
              <a:solidFill>
                <a:srgbClr val="000000"/>
              </a:solidFill>
              <a:prstDash val="dash"/>
              <a:round/>
              <a:headEnd/>
              <a:tailEnd type="triangle" w="med" len="med"/>
            </a:ln>
          </p:spPr>
          <p:txBody>
            <a:bodyPr/>
            <a:lstStyle/>
            <a:p>
              <a:endParaRPr lang="en-US">
                <a:latin typeface="+mj-lt"/>
              </a:endParaRPr>
            </a:p>
          </p:txBody>
        </p:sp>
        <p:sp>
          <p:nvSpPr>
            <p:cNvPr id="40972" name="Line 9"/>
            <p:cNvSpPr>
              <a:spLocks noChangeShapeType="1"/>
            </p:cNvSpPr>
            <p:nvPr/>
          </p:nvSpPr>
          <p:spPr bwMode="auto">
            <a:xfrm flipV="1">
              <a:off x="1632" y="2400"/>
              <a:ext cx="576" cy="787"/>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73" name="Line 10"/>
            <p:cNvSpPr>
              <a:spLocks noChangeShapeType="1"/>
            </p:cNvSpPr>
            <p:nvPr/>
          </p:nvSpPr>
          <p:spPr bwMode="auto">
            <a:xfrm>
              <a:off x="1632" y="2496"/>
              <a:ext cx="1440" cy="192"/>
            </a:xfrm>
            <a:prstGeom prst="line">
              <a:avLst/>
            </a:prstGeom>
            <a:noFill/>
            <a:ln w="9525">
              <a:solidFill>
                <a:srgbClr val="000000"/>
              </a:solidFill>
              <a:prstDash val="dash"/>
              <a:round/>
              <a:headEnd/>
              <a:tailEnd type="triangle" w="med" len="med"/>
            </a:ln>
          </p:spPr>
          <p:txBody>
            <a:bodyPr/>
            <a:lstStyle/>
            <a:p>
              <a:endParaRPr lang="en-US">
                <a:latin typeface="+mj-lt"/>
              </a:endParaRPr>
            </a:p>
          </p:txBody>
        </p:sp>
        <p:sp>
          <p:nvSpPr>
            <p:cNvPr id="40974" name="Text Box 11"/>
            <p:cNvSpPr txBox="1">
              <a:spLocks noChangeArrowheads="1"/>
            </p:cNvSpPr>
            <p:nvPr/>
          </p:nvSpPr>
          <p:spPr bwMode="auto">
            <a:xfrm>
              <a:off x="1920" y="2160"/>
              <a:ext cx="749" cy="230"/>
            </a:xfrm>
            <a:prstGeom prst="rect">
              <a:avLst/>
            </a:prstGeom>
            <a:solidFill>
              <a:srgbClr val="FFFFFF"/>
            </a:solidFill>
            <a:ln w="9525">
              <a:solidFill>
                <a:srgbClr val="000000"/>
              </a:solidFill>
              <a:miter lim="800000"/>
              <a:headEnd/>
              <a:tailEnd/>
            </a:ln>
          </p:spPr>
          <p:txBody>
            <a:bodyPr lIns="101370" tIns="50685" rIns="101370" bIns="50685"/>
            <a:lstStyle/>
            <a:p>
              <a:pPr algn="ctr" defTabSz="1014413"/>
              <a:r>
                <a:rPr lang="en-US" sz="1600" dirty="0">
                  <a:solidFill>
                    <a:srgbClr val="161616"/>
                  </a:solidFill>
                  <a:latin typeface="+mj-lt"/>
                </a:rPr>
                <a:t>Continuation</a:t>
              </a:r>
            </a:p>
          </p:txBody>
        </p:sp>
        <p:sp>
          <p:nvSpPr>
            <p:cNvPr id="40975" name="Line 12"/>
            <p:cNvSpPr>
              <a:spLocks noChangeShapeType="1"/>
            </p:cNvSpPr>
            <p:nvPr/>
          </p:nvSpPr>
          <p:spPr bwMode="auto">
            <a:xfrm>
              <a:off x="2688" y="1440"/>
              <a:ext cx="384" cy="336"/>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76" name="Line 13"/>
            <p:cNvSpPr>
              <a:spLocks noChangeShapeType="1"/>
            </p:cNvSpPr>
            <p:nvPr/>
          </p:nvSpPr>
          <p:spPr bwMode="auto">
            <a:xfrm flipV="1">
              <a:off x="2688" y="1872"/>
              <a:ext cx="384" cy="336"/>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77" name="Text Box 14"/>
            <p:cNvSpPr txBox="1">
              <a:spLocks noChangeArrowheads="1"/>
            </p:cNvSpPr>
            <p:nvPr/>
          </p:nvSpPr>
          <p:spPr bwMode="auto">
            <a:xfrm>
              <a:off x="3072" y="1632"/>
              <a:ext cx="816" cy="336"/>
            </a:xfrm>
            <a:prstGeom prst="rect">
              <a:avLst/>
            </a:prstGeom>
            <a:solidFill>
              <a:srgbClr val="FFFFFF"/>
            </a:solidFill>
            <a:ln w="9525">
              <a:solidFill>
                <a:srgbClr val="000000"/>
              </a:solidFill>
              <a:miter lim="800000"/>
              <a:headEnd/>
              <a:tailEnd/>
            </a:ln>
          </p:spPr>
          <p:txBody>
            <a:bodyPr lIns="101370" tIns="50685" rIns="101370" bIns="50685"/>
            <a:lstStyle/>
            <a:p>
              <a:pPr algn="ctr" defTabSz="1014413"/>
              <a:r>
                <a:rPr lang="en-US" sz="1600" dirty="0">
                  <a:solidFill>
                    <a:srgbClr val="161616"/>
                  </a:solidFill>
                  <a:latin typeface="+mj-lt"/>
                </a:rPr>
                <a:t>Contraceptive prevalence</a:t>
              </a:r>
            </a:p>
          </p:txBody>
        </p:sp>
        <p:sp>
          <p:nvSpPr>
            <p:cNvPr id="40978" name="Text Box 15"/>
            <p:cNvSpPr txBox="1">
              <a:spLocks noChangeArrowheads="1"/>
            </p:cNvSpPr>
            <p:nvPr/>
          </p:nvSpPr>
          <p:spPr bwMode="auto">
            <a:xfrm>
              <a:off x="3072" y="2448"/>
              <a:ext cx="814" cy="460"/>
            </a:xfrm>
            <a:prstGeom prst="rect">
              <a:avLst/>
            </a:prstGeom>
            <a:solidFill>
              <a:srgbClr val="FFFFFF"/>
            </a:solidFill>
            <a:ln w="9525">
              <a:solidFill>
                <a:srgbClr val="000000"/>
              </a:solidFill>
              <a:miter lim="800000"/>
              <a:headEnd/>
              <a:tailEnd/>
            </a:ln>
          </p:spPr>
          <p:txBody>
            <a:bodyPr lIns="101370" tIns="50685" rIns="101370" bIns="50685"/>
            <a:lstStyle/>
            <a:p>
              <a:pPr algn="ctr" defTabSz="1014413"/>
              <a:r>
                <a:rPr lang="en-US" sz="1600" dirty="0">
                  <a:solidFill>
                    <a:srgbClr val="161616"/>
                  </a:solidFill>
                  <a:latin typeface="+mj-lt"/>
                </a:rPr>
                <a:t>Other </a:t>
              </a:r>
              <a:r>
                <a:rPr lang="en-US" sz="1600" dirty="0" smtClean="0">
                  <a:solidFill>
                    <a:srgbClr val="161616"/>
                  </a:solidFill>
                  <a:latin typeface="+mj-lt"/>
                </a:rPr>
                <a:t>proximate determinants</a:t>
              </a:r>
              <a:endParaRPr lang="en-US" sz="1000" dirty="0">
                <a:solidFill>
                  <a:srgbClr val="161616"/>
                </a:solidFill>
                <a:latin typeface="+mj-lt"/>
              </a:endParaRPr>
            </a:p>
          </p:txBody>
        </p:sp>
        <p:sp>
          <p:nvSpPr>
            <p:cNvPr id="40979" name="Line 16"/>
            <p:cNvSpPr>
              <a:spLocks noChangeShapeType="1"/>
            </p:cNvSpPr>
            <p:nvPr/>
          </p:nvSpPr>
          <p:spPr bwMode="auto">
            <a:xfrm>
              <a:off x="3888" y="1824"/>
              <a:ext cx="480" cy="432"/>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80" name="Line 17"/>
            <p:cNvSpPr>
              <a:spLocks noChangeShapeType="1"/>
            </p:cNvSpPr>
            <p:nvPr/>
          </p:nvSpPr>
          <p:spPr bwMode="auto">
            <a:xfrm flipV="1">
              <a:off x="3886" y="2304"/>
              <a:ext cx="482" cy="193"/>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81" name="Text Box 18"/>
            <p:cNvSpPr txBox="1">
              <a:spLocks noChangeArrowheads="1"/>
            </p:cNvSpPr>
            <p:nvPr/>
          </p:nvSpPr>
          <p:spPr bwMode="auto">
            <a:xfrm>
              <a:off x="4368" y="2160"/>
              <a:ext cx="749" cy="230"/>
            </a:xfrm>
            <a:prstGeom prst="rect">
              <a:avLst/>
            </a:prstGeom>
            <a:solidFill>
              <a:srgbClr val="FFFFFF"/>
            </a:solidFill>
            <a:ln w="9525">
              <a:solidFill>
                <a:srgbClr val="000000"/>
              </a:solidFill>
              <a:miter lim="800000"/>
              <a:headEnd/>
              <a:tailEnd/>
            </a:ln>
          </p:spPr>
          <p:txBody>
            <a:bodyPr lIns="101370" tIns="50685" rIns="101370" bIns="50685"/>
            <a:lstStyle/>
            <a:p>
              <a:pPr algn="ctr" defTabSz="1014413"/>
              <a:r>
                <a:rPr lang="en-US" sz="1600" dirty="0">
                  <a:solidFill>
                    <a:srgbClr val="161616"/>
                  </a:solidFill>
                  <a:latin typeface="+mj-lt"/>
                </a:rPr>
                <a:t>Fertility</a:t>
              </a:r>
            </a:p>
          </p:txBody>
        </p:sp>
        <p:sp>
          <p:nvSpPr>
            <p:cNvPr id="40982" name="Line 19"/>
            <p:cNvSpPr>
              <a:spLocks noChangeShapeType="1"/>
            </p:cNvSpPr>
            <p:nvPr/>
          </p:nvSpPr>
          <p:spPr bwMode="auto">
            <a:xfrm>
              <a:off x="3744" y="3216"/>
              <a:ext cx="172" cy="0"/>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83" name="Line 20"/>
            <p:cNvSpPr>
              <a:spLocks noChangeShapeType="1"/>
            </p:cNvSpPr>
            <p:nvPr/>
          </p:nvSpPr>
          <p:spPr bwMode="auto">
            <a:xfrm>
              <a:off x="3744" y="3456"/>
              <a:ext cx="172" cy="0"/>
            </a:xfrm>
            <a:prstGeom prst="line">
              <a:avLst/>
            </a:prstGeom>
            <a:noFill/>
            <a:ln w="9525">
              <a:solidFill>
                <a:srgbClr val="000000"/>
              </a:solidFill>
              <a:prstDash val="dash"/>
              <a:round/>
              <a:headEnd/>
              <a:tailEnd type="triangle" w="med" len="med"/>
            </a:ln>
          </p:spPr>
          <p:txBody>
            <a:bodyPr/>
            <a:lstStyle/>
            <a:p>
              <a:endParaRPr lang="en-US">
                <a:latin typeface="+mj-lt"/>
              </a:endParaRPr>
            </a:p>
          </p:txBody>
        </p:sp>
        <p:sp>
          <p:nvSpPr>
            <p:cNvPr id="40984" name="Text Box 21"/>
            <p:cNvSpPr txBox="1">
              <a:spLocks noChangeArrowheads="1"/>
            </p:cNvSpPr>
            <p:nvPr/>
          </p:nvSpPr>
          <p:spPr bwMode="auto">
            <a:xfrm>
              <a:off x="3936" y="3120"/>
              <a:ext cx="816" cy="188"/>
            </a:xfrm>
            <a:prstGeom prst="rect">
              <a:avLst/>
            </a:prstGeom>
            <a:noFill/>
            <a:ln w="9525">
              <a:noFill/>
              <a:miter lim="800000"/>
              <a:headEnd/>
              <a:tailEnd/>
            </a:ln>
          </p:spPr>
          <p:txBody>
            <a:bodyPr lIns="101370" tIns="50685" rIns="101370" bIns="50685">
              <a:spAutoFit/>
            </a:bodyPr>
            <a:lstStyle/>
            <a:p>
              <a:pPr defTabSz="1014413">
                <a:spcBef>
                  <a:spcPct val="50000"/>
                </a:spcBef>
              </a:pPr>
              <a:r>
                <a:rPr lang="en-US" sz="1600">
                  <a:latin typeface="+mj-lt"/>
                </a:rPr>
                <a:t>Known effects</a:t>
              </a:r>
            </a:p>
          </p:txBody>
        </p:sp>
        <p:sp>
          <p:nvSpPr>
            <p:cNvPr id="40985" name="Line 22"/>
            <p:cNvSpPr>
              <a:spLocks noChangeShapeType="1"/>
            </p:cNvSpPr>
            <p:nvPr/>
          </p:nvSpPr>
          <p:spPr bwMode="auto">
            <a:xfrm flipV="1">
              <a:off x="1632" y="2784"/>
              <a:ext cx="1440" cy="412"/>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40986" name="Line 23"/>
            <p:cNvSpPr>
              <a:spLocks noChangeShapeType="1"/>
            </p:cNvSpPr>
            <p:nvPr/>
          </p:nvSpPr>
          <p:spPr bwMode="auto">
            <a:xfrm>
              <a:off x="2256" y="1584"/>
              <a:ext cx="0" cy="576"/>
            </a:xfrm>
            <a:prstGeom prst="line">
              <a:avLst/>
            </a:prstGeom>
            <a:noFill/>
            <a:ln w="9525">
              <a:solidFill>
                <a:srgbClr val="000000"/>
              </a:solidFill>
              <a:prstDash val="dash"/>
              <a:round/>
              <a:headEnd type="triangle" w="med" len="med"/>
              <a:tailEnd type="triangle" w="med" len="med"/>
            </a:ln>
          </p:spPr>
          <p:txBody>
            <a:bodyPr/>
            <a:lstStyle/>
            <a:p>
              <a:endParaRPr lang="en-US">
                <a:latin typeface="+mj-lt"/>
              </a:endParaRPr>
            </a:p>
          </p:txBody>
        </p:sp>
        <p:sp>
          <p:nvSpPr>
            <p:cNvPr id="40987" name="Text Box 24"/>
            <p:cNvSpPr txBox="1">
              <a:spLocks noChangeArrowheads="1"/>
            </p:cNvSpPr>
            <p:nvPr/>
          </p:nvSpPr>
          <p:spPr bwMode="auto">
            <a:xfrm>
              <a:off x="3936" y="3360"/>
              <a:ext cx="1152" cy="188"/>
            </a:xfrm>
            <a:prstGeom prst="rect">
              <a:avLst/>
            </a:prstGeom>
            <a:noFill/>
            <a:ln w="9525">
              <a:noFill/>
              <a:miter lim="800000"/>
              <a:headEnd/>
              <a:tailEnd/>
            </a:ln>
          </p:spPr>
          <p:txBody>
            <a:bodyPr lIns="101370" tIns="50685" rIns="101370" bIns="50685">
              <a:spAutoFit/>
            </a:bodyPr>
            <a:lstStyle/>
            <a:p>
              <a:pPr defTabSz="1014413">
                <a:spcBef>
                  <a:spcPct val="50000"/>
                </a:spcBef>
              </a:pPr>
              <a:r>
                <a:rPr lang="en-US" sz="1600">
                  <a:latin typeface="+mj-lt"/>
                </a:rPr>
                <a:t>Hypothesized effects</a:t>
              </a:r>
              <a:endParaRPr lang="en-US" sz="2700">
                <a:latin typeface="+mj-lt"/>
              </a:endParaRPr>
            </a:p>
          </p:txBody>
        </p:sp>
        <p:sp>
          <p:nvSpPr>
            <p:cNvPr id="40988" name="Text Box 25"/>
            <p:cNvSpPr txBox="1">
              <a:spLocks noChangeArrowheads="1"/>
            </p:cNvSpPr>
            <p:nvPr/>
          </p:nvSpPr>
          <p:spPr bwMode="auto">
            <a:xfrm>
              <a:off x="816" y="3600"/>
              <a:ext cx="1200" cy="188"/>
            </a:xfrm>
            <a:prstGeom prst="rect">
              <a:avLst/>
            </a:prstGeom>
            <a:noFill/>
            <a:ln w="9525">
              <a:noFill/>
              <a:miter lim="800000"/>
              <a:headEnd/>
              <a:tailEnd/>
            </a:ln>
          </p:spPr>
          <p:txBody>
            <a:bodyPr lIns="101370" tIns="50685" rIns="101370" bIns="50685">
              <a:spAutoFit/>
            </a:bodyPr>
            <a:lstStyle/>
            <a:p>
              <a:pPr defTabSz="1014413">
                <a:spcBef>
                  <a:spcPct val="50000"/>
                </a:spcBef>
              </a:pPr>
              <a:r>
                <a:rPr lang="en-US" sz="1600">
                  <a:latin typeface="+mj-lt"/>
                </a:rPr>
                <a:t>Source: Jain, 1989</a:t>
              </a:r>
              <a:endParaRPr lang="en-US" sz="2700">
                <a:latin typeface="+mj-lt"/>
              </a:endParaRPr>
            </a:p>
          </p:txBody>
        </p:sp>
      </p:grpSp>
      <p:sp>
        <p:nvSpPr>
          <p:cNvPr id="300058" name="Text Box 26"/>
          <p:cNvSpPr txBox="1">
            <a:spLocks noChangeArrowheads="1"/>
          </p:cNvSpPr>
          <p:nvPr/>
        </p:nvSpPr>
        <p:spPr bwMode="auto">
          <a:xfrm>
            <a:off x="820736" y="289719"/>
            <a:ext cx="8597901" cy="1210356"/>
          </a:xfrm>
          <a:prstGeom prst="rect">
            <a:avLst/>
          </a:prstGeom>
          <a:noFill/>
          <a:ln w="9525">
            <a:noFill/>
            <a:miter lim="800000"/>
            <a:headEnd/>
            <a:tailEnd/>
          </a:ln>
          <a:effectLst/>
        </p:spPr>
        <p:txBody>
          <a:bodyPr wrap="square" lIns="101370" tIns="50685" rIns="101370" bIns="50685">
            <a:spAutoFit/>
          </a:bodyPr>
          <a:lstStyle/>
          <a:p>
            <a:pPr defTabSz="1014413">
              <a:spcBef>
                <a:spcPct val="50000"/>
              </a:spcBef>
              <a:defRPr/>
            </a:pPr>
            <a:r>
              <a:rPr lang="en-US" sz="3600" b="1" dirty="0">
                <a:latin typeface="+mn-lt"/>
              </a:rPr>
              <a:t>Framework for</a:t>
            </a:r>
            <a:r>
              <a:rPr lang="en-US" sz="3600" b="1" dirty="0" smtClean="0">
                <a:latin typeface="+mn-lt"/>
              </a:rPr>
              <a:t> Links </a:t>
            </a:r>
            <a:r>
              <a:rPr lang="en-US" sz="3600" b="1" dirty="0">
                <a:latin typeface="+mn-lt"/>
              </a:rPr>
              <a:t>B</a:t>
            </a:r>
            <a:r>
              <a:rPr lang="en-US" sz="3600" b="1" dirty="0" smtClean="0">
                <a:latin typeface="+mn-lt"/>
              </a:rPr>
              <a:t>etween Quality of </a:t>
            </a:r>
            <a:r>
              <a:rPr lang="en-US" sz="3600" b="1" dirty="0">
                <a:latin typeface="+mn-lt"/>
              </a:rPr>
              <a:t>FP</a:t>
            </a:r>
            <a:r>
              <a:rPr lang="en-US" sz="3600" b="1" dirty="0" smtClean="0">
                <a:latin typeface="+mn-lt"/>
              </a:rPr>
              <a:t> Services </a:t>
            </a:r>
            <a:r>
              <a:rPr lang="en-US" sz="3600" b="1" dirty="0">
                <a:latin typeface="+mn-lt"/>
              </a:rPr>
              <a:t>and</a:t>
            </a:r>
            <a:r>
              <a:rPr lang="en-US" sz="3600" b="1" dirty="0" smtClean="0">
                <a:latin typeface="+mn-lt"/>
              </a:rPr>
              <a:t> Fertility</a:t>
            </a:r>
            <a:endParaRPr lang="en-US" sz="3600" b="1"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68362" y="336550"/>
            <a:ext cx="8626475" cy="791369"/>
          </a:xfrm>
        </p:spPr>
        <p:txBody>
          <a:bodyPr/>
          <a:lstStyle/>
          <a:p>
            <a:r>
              <a:rPr lang="en-US" sz="3600" dirty="0" smtClean="0">
                <a:ea typeface="ＭＳ Ｐゴシック" pitchFamily="-65" charset="-128"/>
              </a:rPr>
              <a:t>Outcomes of Interest</a:t>
            </a:r>
          </a:p>
        </p:txBody>
      </p:sp>
      <p:sp>
        <p:nvSpPr>
          <p:cNvPr id="41987" name="Rectangle 3"/>
          <p:cNvSpPr>
            <a:spLocks noGrp="1" noChangeArrowheads="1"/>
          </p:cNvSpPr>
          <p:nvPr>
            <p:ph idx="1"/>
          </p:nvPr>
        </p:nvSpPr>
        <p:spPr>
          <a:xfrm>
            <a:off x="930275" y="1433513"/>
            <a:ext cx="8628063" cy="4554537"/>
          </a:xfrm>
        </p:spPr>
        <p:txBody>
          <a:bodyPr/>
          <a:lstStyle/>
          <a:p>
            <a:pPr>
              <a:lnSpc>
                <a:spcPct val="90000"/>
              </a:lnSpc>
            </a:pPr>
            <a:r>
              <a:rPr lang="en-US" sz="2400" dirty="0" smtClean="0">
                <a:ea typeface="ＭＳ Ｐゴシック" pitchFamily="-65" charset="-128"/>
              </a:rPr>
              <a:t>Intention to use</a:t>
            </a:r>
          </a:p>
          <a:p>
            <a:pPr>
              <a:lnSpc>
                <a:spcPct val="90000"/>
              </a:lnSpc>
            </a:pPr>
            <a:r>
              <a:rPr lang="en-US" sz="2400" dirty="0" smtClean="0">
                <a:ea typeface="ＭＳ Ｐゴシック" pitchFamily="-65" charset="-128"/>
              </a:rPr>
              <a:t>Contraceptive adoption</a:t>
            </a:r>
          </a:p>
          <a:p>
            <a:pPr>
              <a:lnSpc>
                <a:spcPct val="90000"/>
              </a:lnSpc>
            </a:pPr>
            <a:r>
              <a:rPr lang="en-US" sz="2400" dirty="0" smtClean="0">
                <a:ea typeface="ＭＳ Ｐゴシック" pitchFamily="-65" charset="-128"/>
              </a:rPr>
              <a:t>Contraceptive discontinuation</a:t>
            </a:r>
          </a:p>
          <a:p>
            <a:pPr lvl="1">
              <a:lnSpc>
                <a:spcPct val="90000"/>
              </a:lnSpc>
            </a:pPr>
            <a:r>
              <a:rPr lang="en-US" sz="2400" dirty="0" smtClean="0">
                <a:ea typeface="ＭＳ Ｐゴシック" pitchFamily="-65" charset="-128"/>
              </a:rPr>
              <a:t>Failure</a:t>
            </a:r>
          </a:p>
          <a:p>
            <a:pPr lvl="1">
              <a:lnSpc>
                <a:spcPct val="90000"/>
              </a:lnSpc>
            </a:pPr>
            <a:r>
              <a:rPr lang="en-US" sz="2400" dirty="0" smtClean="0">
                <a:ea typeface="ＭＳ Ｐゴシック" pitchFamily="-65" charset="-128"/>
              </a:rPr>
              <a:t>Switching</a:t>
            </a:r>
          </a:p>
          <a:p>
            <a:pPr lvl="1">
              <a:lnSpc>
                <a:spcPct val="90000"/>
              </a:lnSpc>
            </a:pPr>
            <a:r>
              <a:rPr lang="en-US" sz="2400" dirty="0" smtClean="0">
                <a:ea typeface="ＭＳ Ｐゴシック" pitchFamily="-65" charset="-128"/>
              </a:rPr>
              <a:t>Stopping</a:t>
            </a:r>
          </a:p>
          <a:p>
            <a:pPr>
              <a:lnSpc>
                <a:spcPct val="90000"/>
              </a:lnSpc>
            </a:pPr>
            <a:r>
              <a:rPr lang="en-US" sz="2400" dirty="0" smtClean="0">
                <a:ea typeface="ＭＳ Ｐゴシック" pitchFamily="-65" charset="-128"/>
              </a:rPr>
              <a:t>Current contraceptive use</a:t>
            </a:r>
          </a:p>
          <a:p>
            <a:pPr lvl="1">
              <a:lnSpc>
                <a:spcPct val="90000"/>
              </a:lnSpc>
            </a:pPr>
            <a:r>
              <a:rPr lang="en-US" sz="2400" dirty="0" smtClean="0">
                <a:ea typeface="ＭＳ Ｐゴシック" pitchFamily="-65" charset="-128"/>
              </a:rPr>
              <a:t>Contraceptive choice</a:t>
            </a:r>
          </a:p>
          <a:p>
            <a:pPr>
              <a:lnSpc>
                <a:spcPct val="90000"/>
              </a:lnSpc>
            </a:pPr>
            <a:r>
              <a:rPr lang="en-US" sz="2400" dirty="0" smtClean="0">
                <a:ea typeface="ＭＳ Ｐゴシック" pitchFamily="-65" charset="-128"/>
              </a:rPr>
              <a:t>Unwanted pregnancy</a:t>
            </a:r>
          </a:p>
          <a:p>
            <a:pPr>
              <a:lnSpc>
                <a:spcPct val="90000"/>
              </a:lnSpc>
            </a:pPr>
            <a:endParaRPr lang="en-US" sz="2400" dirty="0" smtClean="0">
              <a:ea typeface="ＭＳ Ｐゴシック" pitchFamily="-65"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33424" y="191294"/>
            <a:ext cx="8151813" cy="936625"/>
          </a:xfrm>
        </p:spPr>
        <p:txBody>
          <a:bodyPr/>
          <a:lstStyle/>
          <a:p>
            <a:r>
              <a:rPr lang="en-US" sz="3600" dirty="0" smtClean="0">
                <a:ea typeface="ＭＳ Ｐゴシック" pitchFamily="-65" charset="-128"/>
              </a:rPr>
              <a:t>Examples of Impact </a:t>
            </a:r>
            <a:r>
              <a:rPr lang="en-US" sz="3600" dirty="0" smtClean="0"/>
              <a:t>S</a:t>
            </a:r>
            <a:r>
              <a:rPr lang="en-US" sz="3600" dirty="0" smtClean="0">
                <a:ea typeface="ＭＳ Ｐゴシック" pitchFamily="-65" charset="-128"/>
              </a:rPr>
              <a:t>tudies</a:t>
            </a:r>
          </a:p>
        </p:txBody>
      </p:sp>
      <p:sp>
        <p:nvSpPr>
          <p:cNvPr id="43011" name="Rectangle 3"/>
          <p:cNvSpPr>
            <a:spLocks noGrp="1" noChangeArrowheads="1"/>
          </p:cNvSpPr>
          <p:nvPr>
            <p:ph idx="1"/>
          </p:nvPr>
        </p:nvSpPr>
        <p:spPr>
          <a:xfrm>
            <a:off x="808037" y="1280319"/>
            <a:ext cx="7543800" cy="3886200"/>
          </a:xfrm>
        </p:spPr>
        <p:txBody>
          <a:bodyPr/>
          <a:lstStyle/>
          <a:p>
            <a:pPr>
              <a:lnSpc>
                <a:spcPct val="150000"/>
              </a:lnSpc>
            </a:pPr>
            <a:r>
              <a:rPr lang="en-US" sz="2400" dirty="0" smtClean="0">
                <a:ea typeface="ＭＳ Ｐゴシック" pitchFamily="-65" charset="-128"/>
              </a:rPr>
              <a:t>Peru (</a:t>
            </a:r>
            <a:r>
              <a:rPr lang="en-US" sz="2400" dirty="0" err="1" smtClean="0">
                <a:ea typeface="ＭＳ Ｐゴシック" pitchFamily="-65" charset="-128"/>
              </a:rPr>
              <a:t>Mensch</a:t>
            </a:r>
            <a:r>
              <a:rPr lang="en-US" sz="2400" dirty="0" smtClean="0">
                <a:ea typeface="ＭＳ Ｐゴシック" pitchFamily="-65" charset="-128"/>
              </a:rPr>
              <a:t>, et al., 1996)</a:t>
            </a:r>
          </a:p>
          <a:p>
            <a:pPr>
              <a:lnSpc>
                <a:spcPct val="150000"/>
              </a:lnSpc>
            </a:pPr>
            <a:r>
              <a:rPr lang="en-US" sz="2400" dirty="0" smtClean="0">
                <a:ea typeface="ＭＳ Ｐゴシック" pitchFamily="-65" charset="-128"/>
              </a:rPr>
              <a:t>Morocco (Steele, et al., 1999)</a:t>
            </a:r>
          </a:p>
          <a:p>
            <a:pPr>
              <a:lnSpc>
                <a:spcPct val="150000"/>
              </a:lnSpc>
            </a:pPr>
            <a:r>
              <a:rPr lang="en-US" sz="2400" dirty="0" smtClean="0">
                <a:ea typeface="ＭＳ Ｐゴシック" pitchFamily="-65" charset="-128"/>
              </a:rPr>
              <a:t>Kenya (Reynolds et al., 2009)</a:t>
            </a:r>
          </a:p>
          <a:p>
            <a:pPr>
              <a:lnSpc>
                <a:spcPct val="150000"/>
              </a:lnSpc>
            </a:pPr>
            <a:r>
              <a:rPr lang="en-US" sz="2400" dirty="0" smtClean="0">
                <a:ea typeface="ＭＳ Ｐゴシック" pitchFamily="-65" charset="-128"/>
              </a:rPr>
              <a:t>Egypt (Hong et al. 2006)</a:t>
            </a:r>
          </a:p>
          <a:p>
            <a:pPr lvl="1">
              <a:lnSpc>
                <a:spcPct val="150000"/>
              </a:lnSpc>
            </a:pPr>
            <a:r>
              <a:rPr lang="en-US" sz="2400" dirty="0" smtClean="0">
                <a:ea typeface="ＭＳ Ｐゴシック" pitchFamily="-65" charset="-128"/>
              </a:rPr>
              <a:t>DHS 2003 and ESPA data linked with GIS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p:txBody>
          <a:bodyPr/>
          <a:lstStyle/>
          <a:p>
            <a:r>
              <a:rPr lang="en-US" dirty="0" smtClean="0">
                <a:ea typeface="ＭＳ Ｐゴシック" pitchFamily="-65" charset="-128"/>
              </a:rPr>
              <a:t>Integration of Family Planning</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57225" y="214313"/>
            <a:ext cx="8151812" cy="936625"/>
          </a:xfrm>
        </p:spPr>
        <p:txBody>
          <a:bodyPr/>
          <a:lstStyle/>
          <a:p>
            <a:r>
              <a:rPr lang="en-US" sz="3600" dirty="0" smtClean="0">
                <a:ea typeface="ＭＳ Ｐゴシック" pitchFamily="-65" charset="-128"/>
              </a:rPr>
              <a:t>Introduction to FP Integration</a:t>
            </a:r>
          </a:p>
        </p:txBody>
      </p:sp>
      <p:sp>
        <p:nvSpPr>
          <p:cNvPr id="47107" name="Rectangle 3"/>
          <p:cNvSpPr>
            <a:spLocks noGrp="1" noChangeArrowheads="1"/>
          </p:cNvSpPr>
          <p:nvPr>
            <p:ph idx="1"/>
          </p:nvPr>
        </p:nvSpPr>
        <p:spPr>
          <a:xfrm>
            <a:off x="731837" y="1204119"/>
            <a:ext cx="8534400" cy="5087144"/>
          </a:xfrm>
        </p:spPr>
        <p:txBody>
          <a:bodyPr/>
          <a:lstStyle/>
          <a:p>
            <a:r>
              <a:rPr lang="en-US" sz="2400" dirty="0" smtClean="0">
                <a:ea typeface="ＭＳ Ｐゴシック" pitchFamily="-65" charset="-128"/>
              </a:rPr>
              <a:t>Overall</a:t>
            </a:r>
          </a:p>
          <a:p>
            <a:pPr lvl="1"/>
            <a:r>
              <a:rPr lang="en-US" sz="2400" dirty="0" smtClean="0">
                <a:ea typeface="ＭＳ Ｐゴシック" pitchFamily="-65" charset="-128"/>
              </a:rPr>
              <a:t>Effort to include FP with nutrition, maternal and child health, antenatal and prenatal care, post-abortion care, other SRH services</a:t>
            </a:r>
          </a:p>
          <a:p>
            <a:r>
              <a:rPr lang="en-US" sz="2400" dirty="0" smtClean="0">
                <a:ea typeface="ＭＳ Ｐゴシック" pitchFamily="-65" charset="-128"/>
              </a:rPr>
              <a:t>HIV/FP Integration</a:t>
            </a:r>
          </a:p>
          <a:p>
            <a:pPr lvl="1"/>
            <a:r>
              <a:rPr lang="en-US" sz="2400" dirty="0" smtClean="0">
                <a:ea typeface="ＭＳ Ｐゴシック" pitchFamily="-65" charset="-128"/>
              </a:rPr>
              <a:t>Both central to reproductive health</a:t>
            </a:r>
          </a:p>
          <a:p>
            <a:pPr lvl="1"/>
            <a:r>
              <a:rPr lang="en-US" sz="2400" dirty="0" smtClean="0">
                <a:ea typeface="ＭＳ Ｐゴシック" pitchFamily="-65" charset="-128"/>
              </a:rPr>
              <a:t>Serve similar populations</a:t>
            </a:r>
          </a:p>
          <a:p>
            <a:pPr lvl="2"/>
            <a:r>
              <a:rPr lang="en-US" dirty="0" smtClean="0">
                <a:ea typeface="ＭＳ Ｐゴシック" pitchFamily="-65" charset="-128"/>
              </a:rPr>
              <a:t>May reach more people</a:t>
            </a:r>
          </a:p>
          <a:p>
            <a:pPr lvl="1"/>
            <a:r>
              <a:rPr lang="en-US" sz="2400" dirty="0" smtClean="0">
                <a:ea typeface="ＭＳ Ｐゴシック" pitchFamily="-65" charset="-128"/>
              </a:rPr>
              <a:t>Reduces HIV-clinic stigma</a:t>
            </a:r>
          </a:p>
          <a:p>
            <a:pPr lvl="1"/>
            <a:r>
              <a:rPr lang="en-US" sz="2400" dirty="0" smtClean="0">
                <a:ea typeface="ＭＳ Ｐゴシック" pitchFamily="-65" charset="-128"/>
              </a:rPr>
              <a:t>Efficient use of resources and time</a:t>
            </a:r>
          </a:p>
          <a:p>
            <a:pPr>
              <a:buFontTx/>
              <a:buNone/>
            </a:pPr>
            <a:endParaRPr lang="en-US" sz="2400" dirty="0" smtClean="0">
              <a:ea typeface="ＭＳ Ｐゴシック" pitchFamily="-65" charset="-128"/>
            </a:endParaRPr>
          </a:p>
          <a:p>
            <a:pPr>
              <a:buFontTx/>
              <a:buNone/>
            </a:pPr>
            <a:endParaRPr lang="en-US" sz="2400" dirty="0" smtClean="0">
              <a:ea typeface="ＭＳ Ｐゴシック" pitchFamily="-65"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79437" y="191294"/>
            <a:ext cx="8151813" cy="936625"/>
          </a:xfrm>
        </p:spPr>
        <p:txBody>
          <a:bodyPr/>
          <a:lstStyle/>
          <a:p>
            <a:r>
              <a:rPr lang="en-US" sz="3600" dirty="0" smtClean="0">
                <a:ea typeface="ＭＳ Ｐゴシック" pitchFamily="-65" charset="-128"/>
              </a:rPr>
              <a:t>Context</a:t>
            </a:r>
          </a:p>
        </p:txBody>
      </p:sp>
      <p:sp>
        <p:nvSpPr>
          <p:cNvPr id="46083" name="Rectangle 3"/>
          <p:cNvSpPr>
            <a:spLocks noGrp="1" noChangeArrowheads="1"/>
          </p:cNvSpPr>
          <p:nvPr>
            <p:ph idx="1"/>
          </p:nvPr>
        </p:nvSpPr>
        <p:spPr>
          <a:xfrm>
            <a:off x="655637" y="1127919"/>
            <a:ext cx="8534400" cy="4876800"/>
          </a:xfrm>
        </p:spPr>
        <p:txBody>
          <a:bodyPr/>
          <a:lstStyle/>
          <a:p>
            <a:r>
              <a:rPr lang="en-US" sz="2400" dirty="0" smtClean="0">
                <a:ea typeface="ＭＳ Ｐゴシック" pitchFamily="-65" charset="-128"/>
              </a:rPr>
              <a:t>Considerable progress in preventing unwanted pregnancy but unmet need remains substantial</a:t>
            </a:r>
          </a:p>
          <a:p>
            <a:r>
              <a:rPr lang="en-US" sz="2400" dirty="0" smtClean="0">
                <a:ea typeface="ＭＳ Ｐゴシック" pitchFamily="-65" charset="-128"/>
              </a:rPr>
              <a:t>Rapid increases in HIV in many countries</a:t>
            </a:r>
          </a:p>
          <a:p>
            <a:r>
              <a:rPr lang="en-US" sz="2400" dirty="0" smtClean="0">
                <a:ea typeface="ＭＳ Ｐゴシック" pitchFamily="-65" charset="-128"/>
              </a:rPr>
              <a:t>Changing funding focus to HIV from FP</a:t>
            </a:r>
          </a:p>
          <a:p>
            <a:r>
              <a:rPr lang="en-US" sz="2400" dirty="0" smtClean="0">
                <a:ea typeface="ＭＳ Ｐゴシック" pitchFamily="-65" charset="-128"/>
              </a:rPr>
              <a:t>Integrated vs. vertical programs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08037" y="137319"/>
            <a:ext cx="8617330" cy="1264973"/>
          </a:xfrm>
        </p:spPr>
        <p:txBody>
          <a:bodyPr/>
          <a:lstStyle/>
          <a:p>
            <a:r>
              <a:rPr lang="en-US" sz="3600" dirty="0" smtClean="0"/>
              <a:t>FP/HIV Integration Indicators</a:t>
            </a:r>
            <a:r>
              <a:rPr lang="en-US" dirty="0" smtClean="0"/>
              <a:t/>
            </a:r>
            <a:br>
              <a:rPr lang="en-US" dirty="0" smtClean="0"/>
            </a:br>
            <a:r>
              <a:rPr lang="en-US" sz="1800" i="1" dirty="0" smtClean="0"/>
              <a:t>Still in validating phase</a:t>
            </a:r>
            <a:endParaRPr lang="en-US" sz="1800" i="1" dirty="0"/>
          </a:p>
        </p:txBody>
      </p:sp>
      <p:sp>
        <p:nvSpPr>
          <p:cNvPr id="3" name="Content Placeholder 2"/>
          <p:cNvSpPr>
            <a:spLocks noGrp="1"/>
          </p:cNvSpPr>
          <p:nvPr>
            <p:ph idx="1"/>
          </p:nvPr>
        </p:nvSpPr>
        <p:spPr>
          <a:xfrm>
            <a:off x="884237" y="1051719"/>
            <a:ext cx="8382000" cy="4572000"/>
          </a:xfrm>
        </p:spPr>
        <p:txBody>
          <a:bodyPr/>
          <a:lstStyle/>
          <a:p>
            <a:pPr>
              <a:buNone/>
            </a:pPr>
            <a:endParaRPr lang="en-US" sz="2200" dirty="0" smtClean="0"/>
          </a:p>
          <a:p>
            <a:r>
              <a:rPr lang="en-US" sz="2200" dirty="0" smtClean="0"/>
              <a:t>#/% of HIV-related service delivery points with FP/HIV integrated services</a:t>
            </a:r>
          </a:p>
          <a:p>
            <a:r>
              <a:rPr lang="en-US" sz="2200" dirty="0" smtClean="0"/>
              <a:t>#/% of HIV-related service clients screened for FP need</a:t>
            </a:r>
          </a:p>
          <a:p>
            <a:r>
              <a:rPr lang="en-US" sz="2200" dirty="0" smtClean="0"/>
              <a:t>% of HIV-related service delivery point clients who received a FP method or referral after FP counseling</a:t>
            </a:r>
          </a:p>
          <a:p>
            <a:r>
              <a:rPr lang="en-US" sz="2200" dirty="0" smtClean="0"/>
              <a:t>% of repeat counseling and testing clients reporting unintended pregnancy</a:t>
            </a:r>
          </a:p>
          <a:p>
            <a:r>
              <a:rPr lang="en-US" sz="2200" dirty="0" smtClean="0"/>
              <a:t>% of FP clients who received HIV testing at the FP service delivery point or were referred for HIV testing</a:t>
            </a:r>
          </a:p>
          <a:p>
            <a:r>
              <a:rPr lang="en-US" sz="2200" dirty="0" smtClean="0"/>
              <a:t>% of female clients of reproductive age attending HIV-related service delivery points with unmet need for FP</a:t>
            </a:r>
          </a:p>
        </p:txBody>
      </p:sp>
      <p:sp>
        <p:nvSpPr>
          <p:cNvPr id="4" name="TextBox 3"/>
          <p:cNvSpPr txBox="1"/>
          <p:nvPr/>
        </p:nvSpPr>
        <p:spPr>
          <a:xfrm>
            <a:off x="2484437" y="6757789"/>
            <a:ext cx="6477000" cy="646331"/>
          </a:xfrm>
          <a:prstGeom prst="rect">
            <a:avLst/>
          </a:prstGeom>
          <a:noFill/>
        </p:spPr>
        <p:txBody>
          <a:bodyPr wrap="square" rtlCol="0">
            <a:spAutoFit/>
          </a:bodyPr>
          <a:lstStyle/>
          <a:p>
            <a:r>
              <a:rPr lang="en-US" dirty="0" smtClean="0"/>
              <a:t>Source: </a:t>
            </a:r>
            <a:r>
              <a:rPr lang="en-US" b="1" dirty="0" smtClean="0"/>
              <a:t>FP and Reproductive Health Indicators Database</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xfrm>
            <a:off x="655637" y="303946"/>
            <a:ext cx="8617330" cy="823973"/>
          </a:xfrm>
        </p:spPr>
        <p:txBody>
          <a:bodyPr/>
          <a:lstStyle/>
          <a:p>
            <a:r>
              <a:rPr lang="en-US" sz="3600" dirty="0" smtClean="0">
                <a:ea typeface="ＭＳ Ｐゴシック" pitchFamily="-65" charset="-128"/>
              </a:rPr>
              <a:t>Case Study: Integration in Kenya</a:t>
            </a:r>
          </a:p>
        </p:txBody>
      </p:sp>
      <p:sp>
        <p:nvSpPr>
          <p:cNvPr id="49155" name="Content Placeholder 2"/>
          <p:cNvSpPr>
            <a:spLocks noGrp="1"/>
          </p:cNvSpPr>
          <p:nvPr>
            <p:ph idx="1"/>
          </p:nvPr>
        </p:nvSpPr>
        <p:spPr>
          <a:xfrm>
            <a:off x="731837" y="1280319"/>
            <a:ext cx="4724400" cy="4876800"/>
          </a:xfrm>
        </p:spPr>
        <p:txBody>
          <a:bodyPr/>
          <a:lstStyle/>
          <a:p>
            <a:r>
              <a:rPr lang="en-US" sz="2200" dirty="0" smtClean="0">
                <a:ea typeface="ＭＳ Ｐゴシック" pitchFamily="-65" charset="-128"/>
              </a:rPr>
              <a:t>Background</a:t>
            </a:r>
          </a:p>
          <a:p>
            <a:pPr lvl="1"/>
            <a:r>
              <a:rPr lang="en-US" sz="2200" dirty="0" smtClean="0">
                <a:ea typeface="ＭＳ Ｐゴシック" pitchFamily="-65" charset="-128"/>
              </a:rPr>
              <a:t>Health status</a:t>
            </a:r>
          </a:p>
          <a:p>
            <a:pPr lvl="2"/>
            <a:r>
              <a:rPr lang="en-US" sz="2200" dirty="0" smtClean="0">
                <a:ea typeface="ＭＳ Ｐゴシック" pitchFamily="-65" charset="-128"/>
              </a:rPr>
              <a:t>HIV prevalence 6.3%</a:t>
            </a:r>
          </a:p>
          <a:p>
            <a:pPr lvl="2"/>
            <a:r>
              <a:rPr lang="en-US" sz="2200" dirty="0" smtClean="0">
                <a:ea typeface="ＭＳ Ｐゴシック" pitchFamily="-65" charset="-128"/>
              </a:rPr>
              <a:t>Unmet need for contraception 26%</a:t>
            </a:r>
          </a:p>
          <a:p>
            <a:pPr lvl="1"/>
            <a:r>
              <a:rPr lang="en-US" sz="2200" dirty="0" smtClean="0">
                <a:ea typeface="ＭＳ Ｐゴシック" pitchFamily="-65" charset="-128"/>
              </a:rPr>
              <a:t>One of the first programs to integrate FP and HIV</a:t>
            </a:r>
          </a:p>
          <a:p>
            <a:pPr lvl="1"/>
            <a:r>
              <a:rPr lang="en-US" sz="2200" dirty="0" smtClean="0">
                <a:ea typeface="ＭＳ Ｐゴシック" pitchFamily="-65" charset="-128"/>
              </a:rPr>
              <a:t>2009 National Reproductive Health and HIV and AIDS Integration Strategy</a:t>
            </a:r>
          </a:p>
        </p:txBody>
      </p:sp>
      <p:pic>
        <p:nvPicPr>
          <p:cNvPr id="90114" name="Picture 2"/>
          <p:cNvPicPr>
            <a:picLocks noChangeAspect="1" noChangeArrowheads="1"/>
          </p:cNvPicPr>
          <p:nvPr/>
        </p:nvPicPr>
        <p:blipFill>
          <a:blip r:embed="rId3"/>
          <a:srcRect l="4714" t="18877" r="62824" b="3280"/>
          <a:stretch>
            <a:fillRect/>
          </a:stretch>
        </p:blipFill>
        <p:spPr bwMode="auto">
          <a:xfrm>
            <a:off x="5684837" y="1356519"/>
            <a:ext cx="3972128" cy="3810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5637" y="365919"/>
            <a:ext cx="8153400" cy="936625"/>
          </a:xfrm>
        </p:spPr>
        <p:txBody>
          <a:bodyPr/>
          <a:lstStyle/>
          <a:p>
            <a:r>
              <a:rPr lang="en-US" sz="3600" dirty="0" smtClean="0"/>
              <a:t>Principles of Integration of FP/HIV Services in Kenya</a:t>
            </a:r>
            <a:endParaRPr lang="en-US" sz="3600" dirty="0"/>
          </a:p>
        </p:txBody>
      </p:sp>
      <p:sp>
        <p:nvSpPr>
          <p:cNvPr id="3" name="Content Placeholder 2"/>
          <p:cNvSpPr>
            <a:spLocks noGrp="1"/>
          </p:cNvSpPr>
          <p:nvPr>
            <p:ph idx="1"/>
          </p:nvPr>
        </p:nvSpPr>
        <p:spPr>
          <a:xfrm>
            <a:off x="701675" y="1661319"/>
            <a:ext cx="9174162" cy="4343400"/>
          </a:xfrm>
        </p:spPr>
        <p:txBody>
          <a:bodyPr/>
          <a:lstStyle/>
          <a:p>
            <a:r>
              <a:rPr lang="en-US" sz="2400" dirty="0" smtClean="0"/>
              <a:t>Government strategy on integration disseminated</a:t>
            </a:r>
          </a:p>
          <a:p>
            <a:r>
              <a:rPr lang="en-US" sz="2400" dirty="0" smtClean="0"/>
              <a:t>FP/HIV services integrated with MNCH</a:t>
            </a:r>
          </a:p>
          <a:p>
            <a:r>
              <a:rPr lang="en-US" sz="2400" dirty="0" err="1" smtClean="0"/>
              <a:t>Intrafacility</a:t>
            </a:r>
            <a:r>
              <a:rPr lang="en-US" sz="2400" dirty="0" smtClean="0"/>
              <a:t> referral predominant in hospitals</a:t>
            </a:r>
          </a:p>
          <a:p>
            <a:r>
              <a:rPr lang="en-US" sz="2400" dirty="0" smtClean="0"/>
              <a:t>Community outreach and follow-up through community health volunteers</a:t>
            </a:r>
          </a:p>
          <a:p>
            <a:r>
              <a:rPr lang="en-US" sz="2400" dirty="0" smtClean="0"/>
              <a:t>Task shifting and training on integrated service delivery</a:t>
            </a:r>
          </a:p>
          <a:p>
            <a:r>
              <a:rPr lang="en-US" sz="2400" dirty="0" smtClean="0"/>
              <a:t>Integrated services recorded in Mother &amp; Child Health Booklet</a:t>
            </a:r>
          </a:p>
          <a:p>
            <a:r>
              <a:rPr lang="en-US" sz="2400" dirty="0" smtClean="0"/>
              <a:t>Principal indicator is number of facilities providing integrated services.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4824" y="343694"/>
            <a:ext cx="8151813" cy="936625"/>
          </a:xfrm>
        </p:spPr>
        <p:txBody>
          <a:bodyPr/>
          <a:lstStyle/>
          <a:p>
            <a:r>
              <a:rPr lang="en-US" sz="3600" dirty="0" smtClean="0">
                <a:ea typeface="ＭＳ Ｐゴシック" pitchFamily="-65" charset="-128"/>
              </a:rPr>
              <a:t>Traditional (Pre-Cairo) Focus of FP Program M&amp;E</a:t>
            </a:r>
          </a:p>
        </p:txBody>
      </p:sp>
      <p:sp>
        <p:nvSpPr>
          <p:cNvPr id="12291" name="Rectangle 3"/>
          <p:cNvSpPr>
            <a:spLocks noGrp="1" noChangeArrowheads="1"/>
          </p:cNvSpPr>
          <p:nvPr>
            <p:ph idx="1"/>
          </p:nvPr>
        </p:nvSpPr>
        <p:spPr>
          <a:xfrm>
            <a:off x="563562" y="1512094"/>
            <a:ext cx="8626475" cy="3730625"/>
          </a:xfrm>
        </p:spPr>
        <p:txBody>
          <a:bodyPr/>
          <a:lstStyle/>
          <a:p>
            <a:r>
              <a:rPr lang="en-US" sz="2400" dirty="0" smtClean="0">
                <a:ea typeface="ＭＳ Ｐゴシック" pitchFamily="-65" charset="-128"/>
              </a:rPr>
              <a:t>Demographic impact</a:t>
            </a:r>
          </a:p>
          <a:p>
            <a:r>
              <a:rPr lang="en-US" sz="2400" dirty="0" smtClean="0">
                <a:ea typeface="ＭＳ Ｐゴシック" pitchFamily="-65" charset="-128"/>
              </a:rPr>
              <a:t>Focus on married women</a:t>
            </a:r>
          </a:p>
          <a:p>
            <a:r>
              <a:rPr lang="en-US" sz="2400" dirty="0" smtClean="0">
                <a:ea typeface="ＭＳ Ｐゴシック" pitchFamily="-65" charset="-128"/>
              </a:rPr>
              <a:t>Availability of services</a:t>
            </a:r>
          </a:p>
          <a:p>
            <a:r>
              <a:rPr lang="en-US" sz="2400" dirty="0" smtClean="0">
                <a:ea typeface="ＭＳ Ｐゴシック" pitchFamily="-65" charset="-128"/>
              </a:rPr>
              <a:t>Contraceptive adoption (new users)</a:t>
            </a:r>
          </a:p>
          <a:p>
            <a:r>
              <a:rPr lang="en-US" sz="2400" dirty="0" smtClean="0">
                <a:ea typeface="ＭＳ Ｐゴシック" pitchFamily="-65" charset="-128"/>
              </a:rPr>
              <a:t>Characteristics of women</a:t>
            </a:r>
          </a:p>
          <a:p>
            <a:r>
              <a:rPr lang="en-US" sz="2400" dirty="0" smtClean="0">
                <a:ea typeface="ＭＳ Ｐゴシック" pitchFamily="-65" charset="-128"/>
              </a:rPr>
              <a:t>Cross-sectional measurement</a:t>
            </a:r>
          </a:p>
        </p:txBody>
      </p:sp>
      <p:graphicFrame>
        <p:nvGraphicFramePr>
          <p:cNvPr id="5" name="Content Placeholder 3"/>
          <p:cNvGraphicFramePr>
            <a:graphicFrameLocks/>
          </p:cNvGraphicFramePr>
          <p:nvPr/>
        </p:nvGraphicFramePr>
        <p:xfrm>
          <a:off x="1265237" y="4480719"/>
          <a:ext cx="7772400" cy="18137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77507" y="303946"/>
            <a:ext cx="8617330" cy="671574"/>
          </a:xfrm>
        </p:spPr>
        <p:txBody>
          <a:bodyPr/>
          <a:lstStyle/>
          <a:p>
            <a:r>
              <a:rPr lang="en-US" sz="3600" dirty="0" smtClean="0"/>
              <a:t>Integration Case Study: Kenya</a:t>
            </a:r>
            <a:endParaRPr lang="en-US" sz="3600" dirty="0"/>
          </a:p>
        </p:txBody>
      </p:sp>
      <p:sp>
        <p:nvSpPr>
          <p:cNvPr id="3" name="Content Placeholder 2"/>
          <p:cNvSpPr>
            <a:spLocks noGrp="1"/>
          </p:cNvSpPr>
          <p:nvPr>
            <p:ph idx="1"/>
          </p:nvPr>
        </p:nvSpPr>
        <p:spPr>
          <a:xfrm>
            <a:off x="884237" y="1585119"/>
            <a:ext cx="7269162" cy="4419600"/>
          </a:xfrm>
        </p:spPr>
        <p:txBody>
          <a:bodyPr/>
          <a:lstStyle/>
          <a:p>
            <a:r>
              <a:rPr lang="en-US" sz="2200" dirty="0" smtClean="0"/>
              <a:t>HIV services</a:t>
            </a:r>
          </a:p>
          <a:p>
            <a:pPr lvl="1"/>
            <a:r>
              <a:rPr lang="en-US" sz="2200" dirty="0" smtClean="0"/>
              <a:t>Provider initiated counseling and testing</a:t>
            </a:r>
          </a:p>
          <a:p>
            <a:pPr lvl="1"/>
            <a:r>
              <a:rPr lang="en-US" sz="2200" dirty="0" smtClean="0"/>
              <a:t>Prevention of mother-to-child transmission (PMTCT)</a:t>
            </a:r>
          </a:p>
          <a:p>
            <a:pPr lvl="1"/>
            <a:r>
              <a:rPr lang="en-US" sz="2200" dirty="0" smtClean="0"/>
              <a:t>Antiretroviral treatment (ARVs)</a:t>
            </a:r>
          </a:p>
          <a:p>
            <a:pPr lvl="1"/>
            <a:r>
              <a:rPr lang="en-US" sz="2200" dirty="0" smtClean="0"/>
              <a:t>Support Groups</a:t>
            </a:r>
          </a:p>
          <a:p>
            <a:r>
              <a:rPr lang="en-US" sz="2200" dirty="0" smtClean="0"/>
              <a:t>FP services</a:t>
            </a:r>
          </a:p>
          <a:p>
            <a:pPr lvl="1"/>
            <a:r>
              <a:rPr lang="en-US" sz="2200" dirty="0" smtClean="0"/>
              <a:t>Counseling</a:t>
            </a:r>
          </a:p>
          <a:p>
            <a:pPr lvl="1"/>
            <a:r>
              <a:rPr lang="en-US" sz="2200" dirty="0" smtClean="0"/>
              <a:t>Provision of methods including condoms, pills, </a:t>
            </a:r>
            <a:r>
              <a:rPr lang="en-US" sz="2200" dirty="0" err="1" smtClean="0"/>
              <a:t>injectables</a:t>
            </a:r>
            <a:r>
              <a:rPr lang="en-US" sz="2200" dirty="0" smtClean="0"/>
              <a:t>, implants, and sterilization</a:t>
            </a:r>
            <a:endParaRPr lang="en-US" sz="2200" dirty="0"/>
          </a:p>
        </p:txBody>
      </p:sp>
      <p:sp>
        <p:nvSpPr>
          <p:cNvPr id="4" name="TextBox 3"/>
          <p:cNvSpPr txBox="1"/>
          <p:nvPr/>
        </p:nvSpPr>
        <p:spPr>
          <a:xfrm>
            <a:off x="884237" y="987187"/>
            <a:ext cx="8001000" cy="369332"/>
          </a:xfrm>
          <a:prstGeom prst="rect">
            <a:avLst/>
          </a:prstGeom>
          <a:noFill/>
        </p:spPr>
        <p:txBody>
          <a:bodyPr wrap="square" rtlCol="0">
            <a:spAutoFit/>
          </a:bodyPr>
          <a:lstStyle/>
          <a:p>
            <a:r>
              <a:rPr lang="en-US" i="1" dirty="0" err="1" smtClean="0"/>
              <a:t>Alupe</a:t>
            </a:r>
            <a:r>
              <a:rPr lang="en-US" i="1" dirty="0" smtClean="0"/>
              <a:t> Sub-district Hospital, </a:t>
            </a:r>
            <a:r>
              <a:rPr lang="en-US" i="1" dirty="0" err="1" smtClean="0"/>
              <a:t>Busia</a:t>
            </a:r>
            <a:endParaRPr lang="en-US" i="1" dirty="0"/>
          </a:p>
        </p:txBody>
      </p:sp>
      <p:pic>
        <p:nvPicPr>
          <p:cNvPr id="92162" name="Picture 2"/>
          <p:cNvPicPr>
            <a:picLocks noChangeAspect="1" noChangeArrowheads="1"/>
          </p:cNvPicPr>
          <p:nvPr/>
        </p:nvPicPr>
        <p:blipFill>
          <a:blip r:embed="rId3"/>
          <a:srcRect/>
          <a:stretch>
            <a:fillRect/>
          </a:stretch>
        </p:blipFill>
        <p:spPr bwMode="auto">
          <a:xfrm>
            <a:off x="7818437" y="1432719"/>
            <a:ext cx="1962150" cy="235458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808037" y="303946"/>
            <a:ext cx="8617330" cy="976374"/>
          </a:xfrm>
        </p:spPr>
        <p:txBody>
          <a:bodyPr/>
          <a:lstStyle/>
          <a:p>
            <a:r>
              <a:rPr lang="en-US" sz="3600" dirty="0" smtClean="0"/>
              <a:t>Integration Case Study: Kenya </a:t>
            </a:r>
            <a:r>
              <a:rPr lang="en-US" sz="3600" i="1" dirty="0" err="1" smtClean="0"/>
              <a:t>con’t</a:t>
            </a:r>
            <a:endParaRPr lang="en-US" sz="3600" i="1" dirty="0"/>
          </a:p>
        </p:txBody>
      </p:sp>
      <p:sp>
        <p:nvSpPr>
          <p:cNvPr id="3" name="Content Placeholder 2"/>
          <p:cNvSpPr>
            <a:spLocks noGrp="1"/>
          </p:cNvSpPr>
          <p:nvPr>
            <p:ph idx="1"/>
          </p:nvPr>
        </p:nvSpPr>
        <p:spPr>
          <a:xfrm>
            <a:off x="350837" y="1508919"/>
            <a:ext cx="9021762" cy="4328319"/>
          </a:xfrm>
        </p:spPr>
        <p:txBody>
          <a:bodyPr/>
          <a:lstStyle/>
          <a:p>
            <a:pPr lvl="1"/>
            <a:r>
              <a:rPr lang="en-US" sz="2200" u="sng" dirty="0" smtClean="0"/>
              <a:t>All women </a:t>
            </a:r>
            <a:r>
              <a:rPr lang="en-US" sz="2200" dirty="0" smtClean="0"/>
              <a:t>assessed for FP needs</a:t>
            </a:r>
          </a:p>
          <a:p>
            <a:pPr lvl="2"/>
            <a:r>
              <a:rPr lang="en-US" sz="2200" dirty="0" smtClean="0"/>
              <a:t>Asked about pregnancy status and current desire for pregnancy</a:t>
            </a:r>
          </a:p>
          <a:p>
            <a:pPr lvl="1"/>
            <a:r>
              <a:rPr lang="en-US" sz="2200" u="sng" dirty="0" smtClean="0"/>
              <a:t>All patients</a:t>
            </a:r>
            <a:r>
              <a:rPr lang="en-US" sz="2200" dirty="0" smtClean="0"/>
              <a:t> offered HIV-tests, regardless of reason for visit</a:t>
            </a:r>
          </a:p>
          <a:p>
            <a:pPr lvl="1"/>
            <a:r>
              <a:rPr lang="en-US" sz="2200" dirty="0" smtClean="0"/>
              <a:t>Mother &amp; Child Health Booklet</a:t>
            </a:r>
          </a:p>
          <a:p>
            <a:pPr lvl="2"/>
            <a:r>
              <a:rPr lang="en-US" sz="2200" dirty="0" smtClean="0"/>
              <a:t>All services recorded</a:t>
            </a:r>
          </a:p>
          <a:p>
            <a:pPr lvl="2"/>
            <a:r>
              <a:rPr lang="en-US" sz="2200" dirty="0" smtClean="0"/>
              <a:t>Kept by the woman</a:t>
            </a:r>
          </a:p>
          <a:p>
            <a:pPr lvl="1"/>
            <a:r>
              <a:rPr lang="en-US" sz="2200" dirty="0" smtClean="0"/>
              <a:t>Community Health Volunteers</a:t>
            </a:r>
          </a:p>
          <a:p>
            <a:pPr lvl="1"/>
            <a:r>
              <a:rPr lang="en-US" sz="2200" dirty="0" smtClean="0"/>
              <a:t>Services under one roof, same day, different providers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55637" y="213519"/>
            <a:ext cx="8626475" cy="762000"/>
          </a:xfrm>
        </p:spPr>
        <p:txBody>
          <a:bodyPr/>
          <a:lstStyle/>
          <a:p>
            <a:r>
              <a:rPr lang="en-US" sz="3600" dirty="0" smtClean="0">
                <a:ea typeface="ＭＳ Ｐゴシック" pitchFamily="-65" charset="-128"/>
              </a:rPr>
              <a:t>Exercise 3: Integration/</a:t>
            </a:r>
            <a:r>
              <a:rPr lang="en-US" sz="3600" dirty="0" err="1" smtClean="0">
                <a:ea typeface="ＭＳ Ｐゴシック" pitchFamily="-65" charset="-128"/>
              </a:rPr>
              <a:t>QoC</a:t>
            </a:r>
            <a:endParaRPr lang="en-US" sz="3600" dirty="0" smtClean="0">
              <a:ea typeface="ＭＳ Ｐゴシック" pitchFamily="-65" charset="-128"/>
            </a:endParaRPr>
          </a:p>
        </p:txBody>
      </p:sp>
      <p:sp>
        <p:nvSpPr>
          <p:cNvPr id="50179" name="Rectangle 3"/>
          <p:cNvSpPr>
            <a:spLocks noGrp="1" noChangeArrowheads="1"/>
          </p:cNvSpPr>
          <p:nvPr>
            <p:ph idx="1"/>
          </p:nvPr>
        </p:nvSpPr>
        <p:spPr>
          <a:xfrm>
            <a:off x="731837" y="1280319"/>
            <a:ext cx="8686800" cy="4876800"/>
          </a:xfrm>
        </p:spPr>
        <p:txBody>
          <a:bodyPr/>
          <a:lstStyle/>
          <a:p>
            <a:pPr marL="514350" indent="-514350">
              <a:buFont typeface="+mj-lt"/>
              <a:buAutoNum type="arabicPeriod"/>
            </a:pPr>
            <a:r>
              <a:rPr lang="en-US" sz="2200" dirty="0" smtClean="0">
                <a:ea typeface="ＭＳ Ｐゴシック" pitchFamily="-65" charset="-128"/>
              </a:rPr>
              <a:t>Divide up into groups and choose either</a:t>
            </a:r>
          </a:p>
          <a:p>
            <a:pPr marL="958850" lvl="1" indent="-514350"/>
            <a:r>
              <a:rPr lang="en-US" sz="2200" dirty="0" smtClean="0">
                <a:ea typeface="ＭＳ Ｐゴシック" pitchFamily="-65" charset="-128"/>
              </a:rPr>
              <a:t> A FP/HIV integration principles</a:t>
            </a:r>
          </a:p>
          <a:p>
            <a:pPr marL="958850" lvl="1" indent="-514350"/>
            <a:r>
              <a:rPr lang="en-US" sz="2200" dirty="0" smtClean="0">
                <a:ea typeface="ＭＳ Ｐゴシック" pitchFamily="-65" charset="-128"/>
              </a:rPr>
              <a:t>An aspect of Quality of Care</a:t>
            </a:r>
          </a:p>
          <a:p>
            <a:pPr marL="958850" lvl="1" indent="-514350"/>
            <a:r>
              <a:rPr lang="en-US" sz="2200" dirty="0" smtClean="0">
                <a:ea typeface="ＭＳ Ｐゴシック" pitchFamily="-65" charset="-128"/>
              </a:rPr>
              <a:t>Listed on handouts</a:t>
            </a:r>
          </a:p>
          <a:p>
            <a:pPr marL="514350" indent="-514350">
              <a:buFont typeface="+mj-lt"/>
              <a:buAutoNum type="arabicPeriod"/>
            </a:pPr>
            <a:r>
              <a:rPr lang="en-US" sz="2200" dirty="0" smtClean="0">
                <a:ea typeface="ＭＳ Ｐゴシック" pitchFamily="-65" charset="-128"/>
              </a:rPr>
              <a:t>Develop a basic input-output-outcome-impact framework for a simple program in this area. </a:t>
            </a:r>
          </a:p>
          <a:p>
            <a:pPr marL="514350" indent="-514350">
              <a:buFont typeface="+mj-lt"/>
              <a:buAutoNum type="arabicPeriod"/>
            </a:pPr>
            <a:r>
              <a:rPr lang="en-US" sz="2200" dirty="0" smtClean="0">
                <a:ea typeface="ＭＳ Ｐゴシック" pitchFamily="-65" charset="-128"/>
              </a:rPr>
              <a:t>Suggest 3-6 indicators to monitor your program.</a:t>
            </a:r>
          </a:p>
          <a:p>
            <a:pPr marL="958850" lvl="1" indent="-514350"/>
            <a:r>
              <a:rPr lang="en-US" sz="2200" dirty="0" smtClean="0">
                <a:ea typeface="ＭＳ Ｐゴシック" pitchFamily="-65" charset="-128"/>
              </a:rPr>
              <a:t>Look at the list of indicators in the database and determine if they are appropriate for your program </a:t>
            </a:r>
          </a:p>
          <a:p>
            <a:pPr marL="514350" indent="-514350">
              <a:buFont typeface="+mj-lt"/>
              <a:buAutoNum type="arabicPeriod"/>
            </a:pPr>
            <a:r>
              <a:rPr lang="en-US" sz="2200" dirty="0" smtClean="0">
                <a:ea typeface="ＭＳ Ｐゴシック" pitchFamily="-65" charset="-128"/>
              </a:rPr>
              <a:t>What data sources would you propose to collect these indicators?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29985" y="655327"/>
            <a:ext cx="9447344" cy="5144224"/>
          </a:xfrm>
        </p:spPr>
        <p:txBody>
          <a:bodyPr/>
          <a:lstStyle/>
          <a:p>
            <a:pPr>
              <a:lnSpc>
                <a:spcPct val="90000"/>
              </a:lnSpc>
              <a:buNone/>
            </a:pPr>
            <a:r>
              <a:rPr lang="en-US" sz="2400" dirty="0" smtClean="0"/>
              <a:t>MEASURE </a:t>
            </a:r>
            <a:r>
              <a:rPr lang="en-US" sz="2400" dirty="0" smtClean="0"/>
              <a:t>Evaluation is funded by the U.S. Agency for</a:t>
            </a:r>
          </a:p>
          <a:p>
            <a:pPr>
              <a:lnSpc>
                <a:spcPct val="90000"/>
              </a:lnSpc>
              <a:buNone/>
            </a:pPr>
            <a:r>
              <a:rPr lang="en-US" sz="2400" dirty="0" smtClean="0"/>
              <a:t>International Development (USAID) and implemented by the</a:t>
            </a:r>
          </a:p>
          <a:p>
            <a:pPr>
              <a:lnSpc>
                <a:spcPct val="90000"/>
              </a:lnSpc>
              <a:buNone/>
            </a:pPr>
            <a:r>
              <a:rPr lang="en-US" sz="2400" dirty="0" smtClean="0"/>
              <a:t>Carolina Population Center at the University of North Carolina at</a:t>
            </a:r>
          </a:p>
          <a:p>
            <a:pPr>
              <a:lnSpc>
                <a:spcPct val="90000"/>
              </a:lnSpc>
              <a:buNone/>
            </a:pPr>
            <a:r>
              <a:rPr lang="en-US" sz="2400" dirty="0" smtClean="0"/>
              <a:t>Chapel Hill in partnership with Futures Group, ICF Macro, John</a:t>
            </a:r>
          </a:p>
          <a:p>
            <a:pPr>
              <a:lnSpc>
                <a:spcPct val="90000"/>
              </a:lnSpc>
              <a:buNone/>
            </a:pPr>
            <a:r>
              <a:rPr lang="en-US" sz="2400" dirty="0" smtClean="0"/>
              <a:t>Snow, Inc., Management Sciences for Health, and Tulane </a:t>
            </a:r>
          </a:p>
          <a:p>
            <a:pPr>
              <a:lnSpc>
                <a:spcPct val="90000"/>
              </a:lnSpc>
              <a:buNone/>
            </a:pPr>
            <a:r>
              <a:rPr lang="en-US" sz="2400" dirty="0" smtClean="0"/>
              <a:t>University. Views expressed in this presentation do not necessarily</a:t>
            </a:r>
          </a:p>
          <a:p>
            <a:pPr>
              <a:lnSpc>
                <a:spcPct val="90000"/>
              </a:lnSpc>
              <a:buNone/>
            </a:pPr>
            <a:r>
              <a:rPr lang="en-US" sz="2400" dirty="0" smtClean="0"/>
              <a:t>reflect the views of USAID or the U.S. government. MEASURE </a:t>
            </a:r>
          </a:p>
          <a:p>
            <a:pPr>
              <a:lnSpc>
                <a:spcPct val="90000"/>
              </a:lnSpc>
              <a:buNone/>
            </a:pPr>
            <a:r>
              <a:rPr lang="en-US" sz="2400" dirty="0" smtClean="0"/>
              <a:t>Evaluation is the USAID Global Health Bureau's primary vehicle for</a:t>
            </a:r>
          </a:p>
          <a:p>
            <a:pPr>
              <a:lnSpc>
                <a:spcPct val="90000"/>
              </a:lnSpc>
              <a:buNone/>
            </a:pPr>
            <a:r>
              <a:rPr lang="en-US" sz="2400" dirty="0" smtClean="0"/>
              <a:t>supporting improvements in monitoring and evaluation in </a:t>
            </a:r>
          </a:p>
          <a:p>
            <a:pPr>
              <a:lnSpc>
                <a:spcPct val="90000"/>
              </a:lnSpc>
              <a:buNone/>
            </a:pPr>
            <a:r>
              <a:rPr lang="en-US" sz="2400" dirty="0" smtClean="0"/>
              <a:t>population, health and nutrition worldwide.</a:t>
            </a:r>
          </a:p>
          <a:p>
            <a:pPr>
              <a:lnSpc>
                <a:spcPct val="90000"/>
              </a:lnSpc>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5775" y="138113"/>
            <a:ext cx="8628062" cy="761206"/>
          </a:xfrm>
        </p:spPr>
        <p:txBody>
          <a:bodyPr/>
          <a:lstStyle/>
          <a:p>
            <a:r>
              <a:rPr lang="en-US" sz="3600" dirty="0" smtClean="0">
                <a:ea typeface="ＭＳ Ｐゴシック" pitchFamily="-65" charset="-128"/>
              </a:rPr>
              <a:t>Cairo: Objectives of FP Programs</a:t>
            </a:r>
          </a:p>
        </p:txBody>
      </p:sp>
      <p:sp>
        <p:nvSpPr>
          <p:cNvPr id="27651" name="Rectangle 3"/>
          <p:cNvSpPr>
            <a:spLocks noGrp="1" noChangeArrowheads="1"/>
          </p:cNvSpPr>
          <p:nvPr>
            <p:ph idx="1"/>
          </p:nvPr>
        </p:nvSpPr>
        <p:spPr>
          <a:xfrm>
            <a:off x="503237" y="518319"/>
            <a:ext cx="8991600" cy="4400550"/>
          </a:xfrm>
        </p:spPr>
        <p:txBody>
          <a:bodyPr/>
          <a:lstStyle/>
          <a:p>
            <a:pPr>
              <a:defRPr/>
            </a:pPr>
            <a:endParaRPr lang="en-US" sz="2200" dirty="0" smtClean="0">
              <a:ea typeface="ＭＳ Ｐゴシック" pitchFamily="-65" charset="-128"/>
            </a:endParaRPr>
          </a:p>
          <a:p>
            <a:pPr marL="0" indent="0">
              <a:buFontTx/>
              <a:buNone/>
              <a:defRPr/>
            </a:pPr>
            <a:r>
              <a:rPr lang="en-US" sz="2200" dirty="0" smtClean="0">
                <a:ea typeface="ＭＳ Ｐゴシック" pitchFamily="-65" charset="-128"/>
              </a:rPr>
              <a:t>Overall, called for a shift  to broader definition of reproductive health, explicit focus on gender, human rights, and reproductive choice. Objectives included:</a:t>
            </a:r>
          </a:p>
          <a:p>
            <a:pPr>
              <a:defRPr/>
            </a:pPr>
            <a:r>
              <a:rPr lang="en-US" sz="2200" dirty="0" smtClean="0">
                <a:ea typeface="ＭＳ Ｐゴシック" pitchFamily="-65" charset="-128"/>
              </a:rPr>
              <a:t>To help couples and individuals meet their reproductive goals</a:t>
            </a:r>
          </a:p>
          <a:p>
            <a:pPr>
              <a:defRPr/>
            </a:pPr>
            <a:r>
              <a:rPr lang="en-US" sz="2200" dirty="0" smtClean="0">
                <a:ea typeface="ＭＳ Ｐゴシック" pitchFamily="-65" charset="-128"/>
              </a:rPr>
              <a:t>To prevent unwanted and high-risk pregnancies</a:t>
            </a:r>
          </a:p>
          <a:p>
            <a:pPr>
              <a:defRPr/>
            </a:pPr>
            <a:r>
              <a:rPr lang="en-US" sz="2200" dirty="0" smtClean="0">
                <a:ea typeface="ＭＳ Ｐゴシック" pitchFamily="-65" charset="-128"/>
              </a:rPr>
              <a:t>To make quality FP services affordable, acceptable, and accessible</a:t>
            </a:r>
          </a:p>
          <a:p>
            <a:pPr>
              <a:defRPr/>
            </a:pPr>
            <a:r>
              <a:rPr lang="en-US" sz="2200" dirty="0" smtClean="0">
                <a:ea typeface="ＭＳ Ｐゴシック" pitchFamily="-65" charset="-128"/>
              </a:rPr>
              <a:t>To improve the quality of FP information education communication, counseling, and services</a:t>
            </a:r>
          </a:p>
          <a:p>
            <a:pPr>
              <a:defRPr/>
            </a:pPr>
            <a:r>
              <a:rPr lang="en-US" sz="2200" dirty="0" smtClean="0">
                <a:ea typeface="ＭＳ Ｐゴシック" pitchFamily="-65" charset="-128"/>
              </a:rPr>
              <a:t>To increase participation and sharing of responsibility of men in FP</a:t>
            </a:r>
          </a:p>
          <a:p>
            <a:pPr>
              <a:defRPr/>
            </a:pPr>
            <a:r>
              <a:rPr lang="en-US" sz="2200" dirty="0" smtClean="0">
                <a:ea typeface="ＭＳ Ｐゴシック" pitchFamily="-65" charset="-128"/>
              </a:rPr>
              <a:t>To promote breastfeeding to enhance birth spacing</a:t>
            </a:r>
          </a:p>
        </p:txBody>
      </p:sp>
      <p:graphicFrame>
        <p:nvGraphicFramePr>
          <p:cNvPr id="5" name="Content Placeholder 3"/>
          <p:cNvGraphicFramePr>
            <a:graphicFrameLocks/>
          </p:cNvGraphicFramePr>
          <p:nvPr/>
        </p:nvGraphicFramePr>
        <p:xfrm>
          <a:off x="1265237" y="4953000"/>
          <a:ext cx="7772400" cy="18137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73074" y="975519"/>
            <a:ext cx="9402763" cy="4876800"/>
          </a:xfrm>
        </p:spPr>
        <p:txBody>
          <a:bodyPr/>
          <a:lstStyle/>
          <a:p>
            <a:r>
              <a:rPr lang="en-US" sz="1800" dirty="0" smtClean="0">
                <a:ea typeface="ＭＳ Ｐゴシック" pitchFamily="-65" charset="-128"/>
              </a:rPr>
              <a:t>Worldwide commitment to ending poverty</a:t>
            </a:r>
          </a:p>
          <a:p>
            <a:r>
              <a:rPr lang="en-US" sz="1800" dirty="0" smtClean="0">
                <a:ea typeface="ＭＳ Ｐゴシック" pitchFamily="-65" charset="-128"/>
              </a:rPr>
              <a:t>Consists of eight anti-poverty goals to be achieved by 2015</a:t>
            </a:r>
          </a:p>
          <a:p>
            <a:r>
              <a:rPr lang="en-US" sz="1800" dirty="0" smtClean="0">
                <a:ea typeface="ＭＳ Ｐゴシック" pitchFamily="-65" charset="-128"/>
              </a:rPr>
              <a:t>Goals include:</a:t>
            </a:r>
          </a:p>
          <a:p>
            <a:pPr lvl="1"/>
            <a:r>
              <a:rPr lang="en-US" sz="1800" dirty="0" smtClean="0">
                <a:ea typeface="ＭＳ Ｐゴシック" pitchFamily="-65" charset="-128"/>
              </a:rPr>
              <a:t>Goal 1: Eradicate extreme poverty and hunger</a:t>
            </a:r>
          </a:p>
          <a:p>
            <a:pPr lvl="1"/>
            <a:r>
              <a:rPr lang="en-US" sz="1800" dirty="0" smtClean="0">
                <a:ea typeface="ＭＳ Ｐゴシック" pitchFamily="-65" charset="-128"/>
              </a:rPr>
              <a:t>Goal 2: Achieve universal primary education</a:t>
            </a:r>
          </a:p>
          <a:p>
            <a:pPr lvl="1"/>
            <a:r>
              <a:rPr lang="en-US" sz="1800" dirty="0" smtClean="0">
                <a:ea typeface="ＭＳ Ｐゴシック" pitchFamily="-65" charset="-128"/>
              </a:rPr>
              <a:t>Goal 3: Promote gender equality and empower women</a:t>
            </a:r>
          </a:p>
          <a:p>
            <a:pPr lvl="1"/>
            <a:r>
              <a:rPr lang="en-US" sz="1800" dirty="0" smtClean="0">
                <a:ea typeface="ＭＳ Ｐゴシック" pitchFamily="-65" charset="-128"/>
              </a:rPr>
              <a:t>Goal 4: Reduce child mortality</a:t>
            </a:r>
          </a:p>
          <a:p>
            <a:pPr lvl="1"/>
            <a:r>
              <a:rPr lang="en-US" sz="1800" dirty="0" smtClean="0">
                <a:ea typeface="ＭＳ Ｐゴシック" pitchFamily="-65" charset="-128"/>
              </a:rPr>
              <a:t>Goal 5: Improve maternal health</a:t>
            </a:r>
          </a:p>
          <a:p>
            <a:pPr lvl="1"/>
            <a:r>
              <a:rPr lang="en-US" sz="1800" dirty="0" smtClean="0">
                <a:ea typeface="ＭＳ Ｐゴシック" pitchFamily="-65" charset="-128"/>
              </a:rPr>
              <a:t>Goal 6: Combat HIV/AIDS, malaria and other diseases</a:t>
            </a:r>
          </a:p>
          <a:p>
            <a:pPr lvl="1"/>
            <a:r>
              <a:rPr lang="en-US" sz="1800" dirty="0" smtClean="0">
                <a:ea typeface="ＭＳ Ｐゴシック" pitchFamily="-65" charset="-128"/>
              </a:rPr>
              <a:t>Goal 7: Ensure environmental sustainability</a:t>
            </a:r>
          </a:p>
          <a:p>
            <a:pPr lvl="1"/>
            <a:r>
              <a:rPr lang="en-US" sz="1800" dirty="0" smtClean="0">
                <a:ea typeface="ＭＳ Ｐゴシック" pitchFamily="-65" charset="-128"/>
              </a:rPr>
              <a:t>Goal 8: Develop a Global Partnership for Development</a:t>
            </a:r>
          </a:p>
        </p:txBody>
      </p:sp>
      <p:sp>
        <p:nvSpPr>
          <p:cNvPr id="14339" name="Rectangle 2"/>
          <p:cNvSpPr txBox="1">
            <a:spLocks noChangeArrowheads="1"/>
          </p:cNvSpPr>
          <p:nvPr/>
        </p:nvSpPr>
        <p:spPr bwMode="auto">
          <a:xfrm>
            <a:off x="427037" y="213519"/>
            <a:ext cx="9144000" cy="685006"/>
          </a:xfrm>
          <a:prstGeom prst="rect">
            <a:avLst/>
          </a:prstGeom>
          <a:noFill/>
          <a:ln w="9525">
            <a:noFill/>
            <a:miter lim="800000"/>
            <a:headEnd/>
            <a:tailEnd/>
          </a:ln>
        </p:spPr>
        <p:txBody>
          <a:bodyPr lIns="101370" tIns="50685" rIns="101370" bIns="50685" anchor="ctr"/>
          <a:lstStyle/>
          <a:p>
            <a:pPr defTabSz="1014413"/>
            <a:r>
              <a:rPr lang="en-US" sz="3600" b="1" dirty="0">
                <a:solidFill>
                  <a:srgbClr val="FFFFFF"/>
                </a:solidFill>
              </a:rPr>
              <a:t>Background on </a:t>
            </a:r>
            <a:r>
              <a:rPr lang="en-US" sz="3600" b="1" dirty="0" err="1">
                <a:solidFill>
                  <a:srgbClr val="FFFFFF"/>
                </a:solidFill>
              </a:rPr>
              <a:t>MDGs</a:t>
            </a:r>
            <a:endParaRPr lang="en-US" sz="3600" b="1" dirty="0">
              <a:solidFill>
                <a:srgbClr val="FFFFFF"/>
              </a:solidFill>
            </a:endParaRPr>
          </a:p>
        </p:txBody>
      </p:sp>
      <p:graphicFrame>
        <p:nvGraphicFramePr>
          <p:cNvPr id="5" name="Content Placeholder 3"/>
          <p:cNvGraphicFramePr>
            <a:graphicFrameLocks/>
          </p:cNvGraphicFramePr>
          <p:nvPr/>
        </p:nvGraphicFramePr>
        <p:xfrm>
          <a:off x="1189037" y="4953000"/>
          <a:ext cx="7772400" cy="18137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503237" y="975519"/>
            <a:ext cx="9296400" cy="4876800"/>
          </a:xfrm>
        </p:spPr>
        <p:txBody>
          <a:bodyPr/>
          <a:lstStyle/>
          <a:p>
            <a:r>
              <a:rPr lang="en-US" sz="2200" dirty="0" smtClean="0">
                <a:ea typeface="ＭＳ Ｐゴシック" pitchFamily="-65" charset="-128"/>
              </a:rPr>
              <a:t>FP and Reproductive health as defined by ICPD NOT originally included as a goal or a target, but later included within goal 5 in 2006</a:t>
            </a:r>
          </a:p>
          <a:p>
            <a:pPr lvl="1"/>
            <a:r>
              <a:rPr lang="en-US" sz="2200" dirty="0" smtClean="0">
                <a:ea typeface="ＭＳ Ｐゴシック" pitchFamily="-65" charset="-128"/>
              </a:rPr>
              <a:t>5.B: Achieve universal access to reproductive health</a:t>
            </a:r>
          </a:p>
          <a:p>
            <a:pPr lvl="1"/>
            <a:r>
              <a:rPr lang="en-US" sz="2200" dirty="0" smtClean="0">
                <a:ea typeface="ＭＳ Ｐゴシック" pitchFamily="-65" charset="-128"/>
              </a:rPr>
              <a:t>Emphasis on scale-up of RH services</a:t>
            </a:r>
          </a:p>
          <a:p>
            <a:r>
              <a:rPr lang="en-US" sz="2200" dirty="0" smtClean="0">
                <a:ea typeface="ＭＳ Ｐゴシック" pitchFamily="-65" charset="-128"/>
              </a:rPr>
              <a:t>MDGS had a broader focus</a:t>
            </a:r>
          </a:p>
          <a:p>
            <a:r>
              <a:rPr lang="en-US" sz="2200" dirty="0" smtClean="0">
                <a:ea typeface="ＭＳ Ｐゴシック" pitchFamily="-65" charset="-128"/>
              </a:rPr>
              <a:t>FP greatly influences all MDGs especially:</a:t>
            </a:r>
          </a:p>
          <a:p>
            <a:pPr lvl="1"/>
            <a:r>
              <a:rPr lang="en-US" sz="2200" dirty="0" smtClean="0">
                <a:ea typeface="ＭＳ Ｐゴシック" pitchFamily="-65" charset="-128"/>
              </a:rPr>
              <a:t>Goal 3: Promote gender equality and empower women</a:t>
            </a:r>
          </a:p>
          <a:p>
            <a:pPr lvl="1"/>
            <a:r>
              <a:rPr lang="en-US" sz="2200" dirty="0" smtClean="0">
                <a:ea typeface="ＭＳ Ｐゴシック" pitchFamily="-65" charset="-128"/>
              </a:rPr>
              <a:t>Goal 5: Improve maternal health</a:t>
            </a:r>
          </a:p>
          <a:p>
            <a:pPr lvl="1"/>
            <a:r>
              <a:rPr lang="en-US" sz="2200" dirty="0" smtClean="0">
                <a:ea typeface="ＭＳ Ｐゴシック" pitchFamily="-65" charset="-128"/>
              </a:rPr>
              <a:t>Goal 6: Combat HIV/AIDS, malaria, and other diseases</a:t>
            </a:r>
          </a:p>
        </p:txBody>
      </p:sp>
      <p:sp>
        <p:nvSpPr>
          <p:cNvPr id="15363" name="Rectangle 2"/>
          <p:cNvSpPr txBox="1">
            <a:spLocks noChangeArrowheads="1"/>
          </p:cNvSpPr>
          <p:nvPr/>
        </p:nvSpPr>
        <p:spPr bwMode="auto">
          <a:xfrm>
            <a:off x="503237" y="137319"/>
            <a:ext cx="9144000" cy="838200"/>
          </a:xfrm>
          <a:prstGeom prst="rect">
            <a:avLst/>
          </a:prstGeom>
          <a:noFill/>
          <a:ln w="9525">
            <a:noFill/>
            <a:miter lim="800000"/>
            <a:headEnd/>
            <a:tailEnd/>
          </a:ln>
        </p:spPr>
        <p:txBody>
          <a:bodyPr lIns="101370" tIns="50685" rIns="101370" bIns="50685" anchor="ctr"/>
          <a:lstStyle/>
          <a:p>
            <a:pPr defTabSz="1014413"/>
            <a:r>
              <a:rPr lang="en-US" sz="3600" b="1" dirty="0">
                <a:solidFill>
                  <a:srgbClr val="FFFFFF"/>
                </a:solidFill>
              </a:rPr>
              <a:t>FP and </a:t>
            </a:r>
            <a:r>
              <a:rPr lang="en-US" sz="3600" b="1" dirty="0" err="1">
                <a:solidFill>
                  <a:srgbClr val="FFFFFF"/>
                </a:solidFill>
              </a:rPr>
              <a:t>MDGs</a:t>
            </a:r>
            <a:endParaRPr lang="en-US" sz="3600" b="1" dirty="0">
              <a:solidFill>
                <a:srgbClr val="FFFFFF"/>
              </a:solidFill>
            </a:endParaRPr>
          </a:p>
        </p:txBody>
      </p:sp>
      <p:graphicFrame>
        <p:nvGraphicFramePr>
          <p:cNvPr id="5" name="Content Placeholder 3"/>
          <p:cNvGraphicFramePr>
            <a:graphicFrameLocks/>
          </p:cNvGraphicFramePr>
          <p:nvPr/>
        </p:nvGraphicFramePr>
        <p:xfrm>
          <a:off x="1189037" y="4800600"/>
          <a:ext cx="7772400" cy="18137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9437" y="303946"/>
            <a:ext cx="8617330" cy="671574"/>
          </a:xfrm>
        </p:spPr>
        <p:txBody>
          <a:bodyPr/>
          <a:lstStyle/>
          <a:p>
            <a:r>
              <a:rPr lang="en-US" sz="3600" dirty="0" smtClean="0">
                <a:ea typeface="ＭＳ Ｐゴシック" pitchFamily="-65" charset="-128"/>
              </a:rPr>
              <a:t>Kampala Conference</a:t>
            </a:r>
          </a:p>
        </p:txBody>
      </p:sp>
      <p:sp>
        <p:nvSpPr>
          <p:cNvPr id="16387" name="Content Placeholder 2"/>
          <p:cNvSpPr>
            <a:spLocks noGrp="1"/>
          </p:cNvSpPr>
          <p:nvPr>
            <p:ph idx="1"/>
          </p:nvPr>
        </p:nvSpPr>
        <p:spPr>
          <a:xfrm>
            <a:off x="609600" y="1127919"/>
            <a:ext cx="9494837" cy="4114800"/>
          </a:xfrm>
        </p:spPr>
        <p:txBody>
          <a:bodyPr/>
          <a:lstStyle/>
          <a:p>
            <a:r>
              <a:rPr lang="en-US" sz="2400" dirty="0" smtClean="0">
                <a:ea typeface="ＭＳ Ｐゴシック" pitchFamily="-65" charset="-128"/>
              </a:rPr>
              <a:t>Year-long project to reflect on the Program of Action for ICPD</a:t>
            </a:r>
          </a:p>
          <a:p>
            <a:r>
              <a:rPr lang="en-US" sz="2400" dirty="0" smtClean="0">
                <a:ea typeface="ＭＳ Ｐゴシック" pitchFamily="-65" charset="-128"/>
              </a:rPr>
              <a:t>Identified progress and gaps in ICPD vision</a:t>
            </a:r>
          </a:p>
          <a:p>
            <a:r>
              <a:rPr lang="en-US" sz="2400" dirty="0" smtClean="0">
                <a:ea typeface="ＭＳ Ｐゴシック" pitchFamily="-65" charset="-128"/>
              </a:rPr>
              <a:t>Produced recommendations for the 2010 MDGs</a:t>
            </a:r>
          </a:p>
          <a:p>
            <a:r>
              <a:rPr lang="en-US" sz="2400" dirty="0" smtClean="0">
                <a:ea typeface="ＭＳ Ｐゴシック" pitchFamily="-65" charset="-128"/>
              </a:rPr>
              <a:t>Illustrates how FP is needed to </a:t>
            </a:r>
          </a:p>
          <a:p>
            <a:pPr>
              <a:buFontTx/>
              <a:buNone/>
            </a:pPr>
            <a:r>
              <a:rPr lang="en-US" sz="2400" dirty="0" smtClean="0">
                <a:ea typeface="ＭＳ Ｐゴシック" pitchFamily="-65" charset="-128"/>
              </a:rPr>
              <a:t>    reduce poverty and achieve MDGs</a:t>
            </a:r>
            <a:endParaRPr lang="en-US" sz="2400" i="1" dirty="0" smtClean="0">
              <a:ea typeface="ＭＳ Ｐゴシック" pitchFamily="-65" charset="-128"/>
            </a:endParaRPr>
          </a:p>
          <a:p>
            <a:r>
              <a:rPr lang="en-US" sz="2400" i="1" dirty="0" smtClean="0">
                <a:ea typeface="ＭＳ Ｐゴシック" pitchFamily="-65" charset="-128"/>
              </a:rPr>
              <a:t>Healthy Expectations </a:t>
            </a:r>
            <a:r>
              <a:rPr lang="en-US" sz="2400" dirty="0" smtClean="0">
                <a:ea typeface="ＭＳ Ｐゴシック" pitchFamily="-65" charset="-128"/>
              </a:rPr>
              <a:t>report</a:t>
            </a:r>
          </a:p>
        </p:txBody>
      </p:sp>
      <p:graphicFrame>
        <p:nvGraphicFramePr>
          <p:cNvPr id="4" name="Content Placeholder 3"/>
          <p:cNvGraphicFramePr>
            <a:graphicFrameLocks/>
          </p:cNvGraphicFramePr>
          <p:nvPr/>
        </p:nvGraphicFramePr>
        <p:xfrm>
          <a:off x="1341437" y="4633119"/>
          <a:ext cx="7772400" cy="19661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16389" name="Picture 3"/>
          <p:cNvPicPr>
            <a:picLocks noChangeAspect="1" noChangeArrowheads="1"/>
          </p:cNvPicPr>
          <p:nvPr/>
        </p:nvPicPr>
        <p:blipFill>
          <a:blip r:embed="rId7"/>
          <a:srcRect l="54063" t="16399" r="6876" b="13289"/>
          <a:stretch>
            <a:fillRect/>
          </a:stretch>
        </p:blipFill>
        <p:spPr bwMode="auto">
          <a:xfrm>
            <a:off x="6523037" y="2728119"/>
            <a:ext cx="3103563" cy="2235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EASURE_Eval_slide_template-1">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MEASURE_Eval_slide_template.ppt</Template>
  <TotalTime>15917</TotalTime>
  <Words>11476</Words>
  <Application>Microsoft Office PowerPoint</Application>
  <PresentationFormat>Custom</PresentationFormat>
  <Paragraphs>697</Paragraphs>
  <Slides>53</Slides>
  <Notes>53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MEASURE_Eval_slide_template-1</vt:lpstr>
      <vt:lpstr>Chart</vt:lpstr>
      <vt:lpstr>Monitoring and Evaluation:  Family Planning Programs</vt:lpstr>
      <vt:lpstr>Session Objectives</vt:lpstr>
      <vt:lpstr>Session Overview</vt:lpstr>
      <vt:lpstr>Background on FP and Current Context </vt:lpstr>
      <vt:lpstr>Traditional (Pre-Cairo) Focus of FP Program M&amp;E</vt:lpstr>
      <vt:lpstr>Cairo: Objectives of FP Programs</vt:lpstr>
      <vt:lpstr>Slide 7</vt:lpstr>
      <vt:lpstr>Slide 8</vt:lpstr>
      <vt:lpstr>Kampala Conference</vt:lpstr>
      <vt:lpstr>Slide 10</vt:lpstr>
      <vt:lpstr>Current Focus in FP</vt:lpstr>
      <vt:lpstr>Exercise 1: Implications of Global Policy Changes </vt:lpstr>
      <vt:lpstr>Conceptual Framework: Achieving Results in RH Programs</vt:lpstr>
      <vt:lpstr>Applying the Frameworks for FP M&amp;E</vt:lpstr>
      <vt:lpstr>Applying the Frameworks for FP M&amp;E</vt:lpstr>
      <vt:lpstr>Applying the Frameworks for FP M&amp;E</vt:lpstr>
      <vt:lpstr>What is different about M&amp;E of FP programs?</vt:lpstr>
      <vt:lpstr>Indicators for FP programs</vt:lpstr>
      <vt:lpstr>FP and Reproductive Health Indicators Database</vt:lpstr>
      <vt:lpstr>FP and Reproductive Health Indicators Database</vt:lpstr>
      <vt:lpstr>Slide 21</vt:lpstr>
      <vt:lpstr>Related Indicators</vt:lpstr>
      <vt:lpstr>CPR vs Unmet Need</vt:lpstr>
      <vt:lpstr>Exercise 2: Unmet Need</vt:lpstr>
      <vt:lpstr>Unmet Need Exercise</vt:lpstr>
      <vt:lpstr>Monitoring Quality of Care</vt:lpstr>
      <vt:lpstr>What is Quality of Care in FP?</vt:lpstr>
      <vt:lpstr>Bruce-Jain Framework</vt:lpstr>
      <vt:lpstr>Indicators for QOC</vt:lpstr>
      <vt:lpstr>Facility Surveys for QOC Indicators</vt:lpstr>
      <vt:lpstr>Some Data Collection Issues</vt:lpstr>
      <vt:lpstr>Case Study: QOC in Turkey</vt:lpstr>
      <vt:lpstr>Turkey’s Strategic Framework</vt:lpstr>
      <vt:lpstr>The Quality Index</vt:lpstr>
      <vt:lpstr>Data Source</vt:lpstr>
      <vt:lpstr>The Quality Index</vt:lpstr>
      <vt:lpstr>Method Availability</vt:lpstr>
      <vt:lpstr>Perceived Quality of FP Counseling</vt:lpstr>
      <vt:lpstr>Adequate Infection Prevention Measures</vt:lpstr>
      <vt:lpstr>Evaluating the Impact of Quality of Care</vt:lpstr>
      <vt:lpstr>Slide 41</vt:lpstr>
      <vt:lpstr>Outcomes of Interest</vt:lpstr>
      <vt:lpstr>Examples of Impact Studies</vt:lpstr>
      <vt:lpstr>Integration of Family Planning</vt:lpstr>
      <vt:lpstr>Introduction to FP Integration</vt:lpstr>
      <vt:lpstr>Context</vt:lpstr>
      <vt:lpstr>FP/HIV Integration Indicators Still in validating phase</vt:lpstr>
      <vt:lpstr>Case Study: Integration in Kenya</vt:lpstr>
      <vt:lpstr>Principles of Integration of FP/HIV Services in Kenya</vt:lpstr>
      <vt:lpstr>Integration Case Study: Kenya</vt:lpstr>
      <vt:lpstr>Integration Case Study: Kenya con’t</vt:lpstr>
      <vt:lpstr>Exercise 3: Integration/QoC</vt:lpstr>
      <vt:lpstr>Slide 53</vt:lpstr>
    </vt:vector>
  </TitlesOfParts>
  <Manager/>
  <Company>UNC Chapel Hill</Company>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subject/>
  <dc:creator>CPC</dc:creator>
  <cp:keywords/>
  <dc:description/>
  <cp:lastModifiedBy>Samhita Brown</cp:lastModifiedBy>
  <cp:revision>630</cp:revision>
  <cp:lastPrinted>1601-01-01T00:00:00Z</cp:lastPrinted>
  <dcterms:created xsi:type="dcterms:W3CDTF">2011-07-15T16:42:41Z</dcterms:created>
  <dcterms:modified xsi:type="dcterms:W3CDTF">2011-07-15T17:17:52Z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